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3"/>
  </p:notesMasterIdLst>
  <p:handoutMasterIdLst>
    <p:handoutMasterId r:id="rId44"/>
  </p:handoutMasterIdLst>
  <p:sldIdLst>
    <p:sldId id="280" r:id="rId2"/>
    <p:sldId id="580" r:id="rId3"/>
    <p:sldId id="582" r:id="rId4"/>
    <p:sldId id="581" r:id="rId5"/>
    <p:sldId id="583" r:id="rId6"/>
    <p:sldId id="585" r:id="rId7"/>
    <p:sldId id="584" r:id="rId8"/>
    <p:sldId id="590" r:id="rId9"/>
    <p:sldId id="591" r:id="rId10"/>
    <p:sldId id="592" r:id="rId11"/>
    <p:sldId id="593" r:id="rId12"/>
    <p:sldId id="587" r:id="rId13"/>
    <p:sldId id="595" r:id="rId14"/>
    <p:sldId id="598" r:id="rId15"/>
    <p:sldId id="599" r:id="rId16"/>
    <p:sldId id="600" r:id="rId17"/>
    <p:sldId id="601" r:id="rId18"/>
    <p:sldId id="602" r:id="rId19"/>
    <p:sldId id="604" r:id="rId20"/>
    <p:sldId id="603" r:id="rId21"/>
    <p:sldId id="605" r:id="rId22"/>
    <p:sldId id="606" r:id="rId23"/>
    <p:sldId id="607" r:id="rId24"/>
    <p:sldId id="597" r:id="rId25"/>
    <p:sldId id="608" r:id="rId26"/>
    <p:sldId id="589" r:id="rId27"/>
    <p:sldId id="586" r:id="rId28"/>
    <p:sldId id="567" r:id="rId29"/>
    <p:sldId id="573" r:id="rId30"/>
    <p:sldId id="574" r:id="rId31"/>
    <p:sldId id="575" r:id="rId32"/>
    <p:sldId id="576" r:id="rId33"/>
    <p:sldId id="568" r:id="rId34"/>
    <p:sldId id="569" r:id="rId35"/>
    <p:sldId id="577" r:id="rId36"/>
    <p:sldId id="570" r:id="rId37"/>
    <p:sldId id="571" r:id="rId38"/>
    <p:sldId id="572" r:id="rId39"/>
    <p:sldId id="578" r:id="rId40"/>
    <p:sldId id="579" r:id="rId41"/>
    <p:sldId id="262" r:id="rId42"/>
  </p:sldIdLst>
  <p:sldSz cx="9906000" cy="6858000" type="A4"/>
  <p:notesSz cx="6794500" cy="9931400"/>
  <p:defaultTex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9">
          <p15:clr>
            <a:srgbClr val="A4A3A4"/>
          </p15:clr>
        </p15:guide>
        <p15:guide id="2" pos="3122">
          <p15:clr>
            <a:srgbClr val="A4A3A4"/>
          </p15:clr>
        </p15:guide>
        <p15:guide id="3" pos="3116">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 HONGCHUN" initials="WH" lastIdx="0" clrIdx="0">
    <p:extLst>
      <p:ext uri="{19B8F6BF-5375-455C-9EA6-DF929625EA0E}">
        <p15:presenceInfo xmlns:p15="http://schemas.microsoft.com/office/powerpoint/2012/main" userId="78101174a9f4d36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00FF"/>
    <a:srgbClr val="FF0066"/>
    <a:srgbClr val="FF66FF"/>
    <a:srgbClr val="6785C1"/>
    <a:srgbClr val="D9ECF3"/>
    <a:srgbClr val="C2CEE6"/>
    <a:srgbClr val="E1E7F3"/>
    <a:srgbClr val="A4B6DA"/>
    <a:srgbClr val="0080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07" autoAdjust="0"/>
    <p:restoredTop sz="94670" autoAdjust="0"/>
  </p:normalViewPr>
  <p:slideViewPr>
    <p:cSldViewPr snapToGrid="0" showGuides="1">
      <p:cViewPr varScale="1">
        <p:scale>
          <a:sx n="120" d="100"/>
          <a:sy n="120" d="100"/>
        </p:scale>
        <p:origin x="708" y="24"/>
      </p:cViewPr>
      <p:guideLst>
        <p:guide orient="horz" pos="2199"/>
        <p:guide pos="3122"/>
        <p:guide pos="311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3" d="100"/>
          <a:sy n="83" d="100"/>
        </p:scale>
        <p:origin x="-2328" y="-90"/>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10EEB9-2789-4588-879D-26829D08AB1A}" type="doc">
      <dgm:prSet loTypeId="urn:microsoft.com/office/officeart/2005/8/layout/cycle5" loCatId="cycle" qsTypeId="urn:microsoft.com/office/officeart/2005/8/quickstyle/simple1" qsCatId="simple" csTypeId="urn:microsoft.com/office/officeart/2005/8/colors/colorful4" csCatId="colorful" phldr="1"/>
      <dgm:spPr/>
      <dgm:t>
        <a:bodyPr/>
        <a:lstStyle/>
        <a:p>
          <a:endParaRPr kumimoji="1" lang="ja-JP" altLang="en-US"/>
        </a:p>
      </dgm:t>
    </dgm:pt>
    <dgm:pt modelId="{AC070C8A-ED72-48F9-89BE-6C7B1EC037B0}">
      <dgm:prSet phldrT="[テキスト]"/>
      <dgm:spPr/>
      <dgm:t>
        <a:bodyPr/>
        <a:lstStyle/>
        <a:p>
          <a:r>
            <a:rPr kumimoji="1" lang="ja-JP" altLang="en-US" dirty="0" smtClean="0"/>
            <a:t>新サービス</a:t>
          </a:r>
          <a:endParaRPr kumimoji="1" lang="ja-JP" altLang="en-US" dirty="0"/>
        </a:p>
      </dgm:t>
    </dgm:pt>
    <dgm:pt modelId="{3A5E6AFE-10B4-40F2-9EB7-93589B308AB0}" type="parTrans" cxnId="{5699C5E5-FFCB-4B2E-8466-170C3E451C76}">
      <dgm:prSet/>
      <dgm:spPr/>
      <dgm:t>
        <a:bodyPr/>
        <a:lstStyle/>
        <a:p>
          <a:endParaRPr kumimoji="1" lang="ja-JP" altLang="en-US"/>
        </a:p>
      </dgm:t>
    </dgm:pt>
    <dgm:pt modelId="{DE01C695-9B63-4A0E-B100-1B0645460655}" type="sibTrans" cxnId="{5699C5E5-FFCB-4B2E-8466-170C3E451C76}">
      <dgm:prSet/>
      <dgm:spPr/>
      <dgm:t>
        <a:bodyPr/>
        <a:lstStyle/>
        <a:p>
          <a:endParaRPr kumimoji="1" lang="ja-JP" altLang="en-US"/>
        </a:p>
      </dgm:t>
    </dgm:pt>
    <dgm:pt modelId="{BC8B10FE-C862-4391-978F-27C6AA5230FD}">
      <dgm:prSet phldrT="[テキスト]"/>
      <dgm:spPr/>
      <dgm:t>
        <a:bodyPr/>
        <a:lstStyle/>
        <a:p>
          <a:r>
            <a:rPr kumimoji="1" lang="ja-JP" altLang="en-US" dirty="0" smtClean="0"/>
            <a:t>データ蓄積</a:t>
          </a:r>
          <a:endParaRPr kumimoji="1" lang="ja-JP" altLang="en-US" dirty="0"/>
        </a:p>
      </dgm:t>
    </dgm:pt>
    <dgm:pt modelId="{9E4C0D52-2B35-4133-A9D0-3CFD96912483}" type="parTrans" cxnId="{DE724DC1-6A8E-4E36-A8F6-C19EF0461AA8}">
      <dgm:prSet/>
      <dgm:spPr/>
      <dgm:t>
        <a:bodyPr/>
        <a:lstStyle/>
        <a:p>
          <a:endParaRPr kumimoji="1" lang="ja-JP" altLang="en-US"/>
        </a:p>
      </dgm:t>
    </dgm:pt>
    <dgm:pt modelId="{1AB9D385-5929-4A45-9BAD-3050BD746114}" type="sibTrans" cxnId="{DE724DC1-6A8E-4E36-A8F6-C19EF0461AA8}">
      <dgm:prSet/>
      <dgm:spPr/>
      <dgm:t>
        <a:bodyPr/>
        <a:lstStyle/>
        <a:p>
          <a:endParaRPr kumimoji="1" lang="ja-JP" altLang="en-US"/>
        </a:p>
      </dgm:t>
    </dgm:pt>
    <dgm:pt modelId="{D224A76E-9979-45F8-A86C-166C6BA22D95}">
      <dgm:prSet phldrT="[テキスト]"/>
      <dgm:spPr/>
      <dgm:t>
        <a:bodyPr/>
        <a:lstStyle/>
        <a:p>
          <a:r>
            <a:rPr kumimoji="1" lang="ja-JP" altLang="en-US" dirty="0" smtClean="0"/>
            <a:t>資金流入</a:t>
          </a:r>
          <a:endParaRPr kumimoji="1" lang="ja-JP" altLang="en-US" dirty="0"/>
        </a:p>
      </dgm:t>
    </dgm:pt>
    <dgm:pt modelId="{C3297A66-8318-49E2-845D-93ED454523DD}" type="parTrans" cxnId="{8366904E-72CE-492D-806F-BC76983B73E6}">
      <dgm:prSet/>
      <dgm:spPr/>
      <dgm:t>
        <a:bodyPr/>
        <a:lstStyle/>
        <a:p>
          <a:endParaRPr kumimoji="1" lang="ja-JP" altLang="en-US"/>
        </a:p>
      </dgm:t>
    </dgm:pt>
    <dgm:pt modelId="{F6905DE9-0CA2-4E7F-B5B2-7F922D0324B1}" type="sibTrans" cxnId="{8366904E-72CE-492D-806F-BC76983B73E6}">
      <dgm:prSet/>
      <dgm:spPr/>
      <dgm:t>
        <a:bodyPr/>
        <a:lstStyle/>
        <a:p>
          <a:endParaRPr kumimoji="1" lang="ja-JP" altLang="en-US"/>
        </a:p>
      </dgm:t>
    </dgm:pt>
    <dgm:pt modelId="{EDD7FD39-C3A7-4466-AB93-50F6FEDDC5B3}" type="pres">
      <dgm:prSet presAssocID="{1010EEB9-2789-4588-879D-26829D08AB1A}" presName="cycle" presStyleCnt="0">
        <dgm:presLayoutVars>
          <dgm:dir/>
          <dgm:resizeHandles val="exact"/>
        </dgm:presLayoutVars>
      </dgm:prSet>
      <dgm:spPr/>
    </dgm:pt>
    <dgm:pt modelId="{369D4A3F-27A3-4EC9-8437-E835C5BA8ECD}" type="pres">
      <dgm:prSet presAssocID="{AC070C8A-ED72-48F9-89BE-6C7B1EC037B0}" presName="node" presStyleLbl="node1" presStyleIdx="0" presStyleCnt="3">
        <dgm:presLayoutVars>
          <dgm:bulletEnabled val="1"/>
        </dgm:presLayoutVars>
      </dgm:prSet>
      <dgm:spPr/>
    </dgm:pt>
    <dgm:pt modelId="{8DF510DC-DE68-4177-9E05-271541BE0E60}" type="pres">
      <dgm:prSet presAssocID="{AC070C8A-ED72-48F9-89BE-6C7B1EC037B0}" presName="spNode" presStyleCnt="0"/>
      <dgm:spPr/>
    </dgm:pt>
    <dgm:pt modelId="{4BAFDB8F-10B5-4C63-A9B4-854B262938AC}" type="pres">
      <dgm:prSet presAssocID="{DE01C695-9B63-4A0E-B100-1B0645460655}" presName="sibTrans" presStyleLbl="sibTrans1D1" presStyleIdx="0" presStyleCnt="3"/>
      <dgm:spPr/>
    </dgm:pt>
    <dgm:pt modelId="{FEA2C6C8-ED12-406E-BC7F-371CB3539D79}" type="pres">
      <dgm:prSet presAssocID="{BC8B10FE-C862-4391-978F-27C6AA5230FD}" presName="node" presStyleLbl="node1" presStyleIdx="1" presStyleCnt="3">
        <dgm:presLayoutVars>
          <dgm:bulletEnabled val="1"/>
        </dgm:presLayoutVars>
      </dgm:prSet>
      <dgm:spPr/>
    </dgm:pt>
    <dgm:pt modelId="{0D5F8ABF-4F62-438A-AD00-EC88BE6D2E6A}" type="pres">
      <dgm:prSet presAssocID="{BC8B10FE-C862-4391-978F-27C6AA5230FD}" presName="spNode" presStyleCnt="0"/>
      <dgm:spPr/>
    </dgm:pt>
    <dgm:pt modelId="{A54475AF-1472-4F8C-9B43-5CC1E5192AC8}" type="pres">
      <dgm:prSet presAssocID="{1AB9D385-5929-4A45-9BAD-3050BD746114}" presName="sibTrans" presStyleLbl="sibTrans1D1" presStyleIdx="1" presStyleCnt="3"/>
      <dgm:spPr/>
    </dgm:pt>
    <dgm:pt modelId="{CEB14B47-3D5C-4034-8A81-522F67771472}" type="pres">
      <dgm:prSet presAssocID="{D224A76E-9979-45F8-A86C-166C6BA22D95}" presName="node" presStyleLbl="node1" presStyleIdx="2" presStyleCnt="3">
        <dgm:presLayoutVars>
          <dgm:bulletEnabled val="1"/>
        </dgm:presLayoutVars>
      </dgm:prSet>
      <dgm:spPr/>
      <dgm:t>
        <a:bodyPr/>
        <a:lstStyle/>
        <a:p>
          <a:endParaRPr kumimoji="1" lang="ja-JP" altLang="en-US"/>
        </a:p>
      </dgm:t>
    </dgm:pt>
    <dgm:pt modelId="{CDAC6903-87C8-45B2-84B4-3464ABFE6EF6}" type="pres">
      <dgm:prSet presAssocID="{D224A76E-9979-45F8-A86C-166C6BA22D95}" presName="spNode" presStyleCnt="0"/>
      <dgm:spPr/>
    </dgm:pt>
    <dgm:pt modelId="{D959A59D-87F7-456F-8B8B-A9D4E0CED1A6}" type="pres">
      <dgm:prSet presAssocID="{F6905DE9-0CA2-4E7F-B5B2-7F922D0324B1}" presName="sibTrans" presStyleLbl="sibTrans1D1" presStyleIdx="2" presStyleCnt="3"/>
      <dgm:spPr/>
    </dgm:pt>
  </dgm:ptLst>
  <dgm:cxnLst>
    <dgm:cxn modelId="{C617C42E-C8DD-4F4C-9B1A-26F44A676179}" type="presOf" srcId="{F6905DE9-0CA2-4E7F-B5B2-7F922D0324B1}" destId="{D959A59D-87F7-456F-8B8B-A9D4E0CED1A6}" srcOrd="0" destOrd="0" presId="urn:microsoft.com/office/officeart/2005/8/layout/cycle5"/>
    <dgm:cxn modelId="{599D8D56-4A96-43D1-A066-3413D727AFCC}" type="presOf" srcId="{DE01C695-9B63-4A0E-B100-1B0645460655}" destId="{4BAFDB8F-10B5-4C63-A9B4-854B262938AC}" srcOrd="0" destOrd="0" presId="urn:microsoft.com/office/officeart/2005/8/layout/cycle5"/>
    <dgm:cxn modelId="{09285B33-D0B8-4C61-A07A-079BA6FB5072}" type="presOf" srcId="{1010EEB9-2789-4588-879D-26829D08AB1A}" destId="{EDD7FD39-C3A7-4466-AB93-50F6FEDDC5B3}" srcOrd="0" destOrd="0" presId="urn:microsoft.com/office/officeart/2005/8/layout/cycle5"/>
    <dgm:cxn modelId="{72B33D0C-B4DE-4F3B-9DF8-9542C23790C4}" type="presOf" srcId="{BC8B10FE-C862-4391-978F-27C6AA5230FD}" destId="{FEA2C6C8-ED12-406E-BC7F-371CB3539D79}" srcOrd="0" destOrd="0" presId="urn:microsoft.com/office/officeart/2005/8/layout/cycle5"/>
    <dgm:cxn modelId="{5699C5E5-FFCB-4B2E-8466-170C3E451C76}" srcId="{1010EEB9-2789-4588-879D-26829D08AB1A}" destId="{AC070C8A-ED72-48F9-89BE-6C7B1EC037B0}" srcOrd="0" destOrd="0" parTransId="{3A5E6AFE-10B4-40F2-9EB7-93589B308AB0}" sibTransId="{DE01C695-9B63-4A0E-B100-1B0645460655}"/>
    <dgm:cxn modelId="{0607944F-D0DA-4FE5-B20D-D70EA7665397}" type="presOf" srcId="{AC070C8A-ED72-48F9-89BE-6C7B1EC037B0}" destId="{369D4A3F-27A3-4EC9-8437-E835C5BA8ECD}" srcOrd="0" destOrd="0" presId="urn:microsoft.com/office/officeart/2005/8/layout/cycle5"/>
    <dgm:cxn modelId="{C6F70022-EF6E-4040-8CCD-1B7CA8035DFD}" type="presOf" srcId="{1AB9D385-5929-4A45-9BAD-3050BD746114}" destId="{A54475AF-1472-4F8C-9B43-5CC1E5192AC8}" srcOrd="0" destOrd="0" presId="urn:microsoft.com/office/officeart/2005/8/layout/cycle5"/>
    <dgm:cxn modelId="{FA5F90A6-D6C5-4E87-A3C4-3239E88066EA}" type="presOf" srcId="{D224A76E-9979-45F8-A86C-166C6BA22D95}" destId="{CEB14B47-3D5C-4034-8A81-522F67771472}" srcOrd="0" destOrd="0" presId="urn:microsoft.com/office/officeart/2005/8/layout/cycle5"/>
    <dgm:cxn modelId="{DE724DC1-6A8E-4E36-A8F6-C19EF0461AA8}" srcId="{1010EEB9-2789-4588-879D-26829D08AB1A}" destId="{BC8B10FE-C862-4391-978F-27C6AA5230FD}" srcOrd="1" destOrd="0" parTransId="{9E4C0D52-2B35-4133-A9D0-3CFD96912483}" sibTransId="{1AB9D385-5929-4A45-9BAD-3050BD746114}"/>
    <dgm:cxn modelId="{8366904E-72CE-492D-806F-BC76983B73E6}" srcId="{1010EEB9-2789-4588-879D-26829D08AB1A}" destId="{D224A76E-9979-45F8-A86C-166C6BA22D95}" srcOrd="2" destOrd="0" parTransId="{C3297A66-8318-49E2-845D-93ED454523DD}" sibTransId="{F6905DE9-0CA2-4E7F-B5B2-7F922D0324B1}"/>
    <dgm:cxn modelId="{285B5E74-48A5-405F-B92E-F40ACFE5F44F}" type="presParOf" srcId="{EDD7FD39-C3A7-4466-AB93-50F6FEDDC5B3}" destId="{369D4A3F-27A3-4EC9-8437-E835C5BA8ECD}" srcOrd="0" destOrd="0" presId="urn:microsoft.com/office/officeart/2005/8/layout/cycle5"/>
    <dgm:cxn modelId="{4555C59A-0C3C-468D-93D5-F6C52EEEB1E0}" type="presParOf" srcId="{EDD7FD39-C3A7-4466-AB93-50F6FEDDC5B3}" destId="{8DF510DC-DE68-4177-9E05-271541BE0E60}" srcOrd="1" destOrd="0" presId="urn:microsoft.com/office/officeart/2005/8/layout/cycle5"/>
    <dgm:cxn modelId="{598E7EC8-1A05-4F07-9351-5606342445A8}" type="presParOf" srcId="{EDD7FD39-C3A7-4466-AB93-50F6FEDDC5B3}" destId="{4BAFDB8F-10B5-4C63-A9B4-854B262938AC}" srcOrd="2" destOrd="0" presId="urn:microsoft.com/office/officeart/2005/8/layout/cycle5"/>
    <dgm:cxn modelId="{A6D842A9-9A16-4A21-BA6C-209659C46B2B}" type="presParOf" srcId="{EDD7FD39-C3A7-4466-AB93-50F6FEDDC5B3}" destId="{FEA2C6C8-ED12-406E-BC7F-371CB3539D79}" srcOrd="3" destOrd="0" presId="urn:microsoft.com/office/officeart/2005/8/layout/cycle5"/>
    <dgm:cxn modelId="{EDCF6ACC-50B2-40C0-AC62-69BABD232C2A}" type="presParOf" srcId="{EDD7FD39-C3A7-4466-AB93-50F6FEDDC5B3}" destId="{0D5F8ABF-4F62-438A-AD00-EC88BE6D2E6A}" srcOrd="4" destOrd="0" presId="urn:microsoft.com/office/officeart/2005/8/layout/cycle5"/>
    <dgm:cxn modelId="{141C3162-CA74-4183-8330-448FC7D6857E}" type="presParOf" srcId="{EDD7FD39-C3A7-4466-AB93-50F6FEDDC5B3}" destId="{A54475AF-1472-4F8C-9B43-5CC1E5192AC8}" srcOrd="5" destOrd="0" presId="urn:microsoft.com/office/officeart/2005/8/layout/cycle5"/>
    <dgm:cxn modelId="{336DCC86-0A2A-4D8F-8DCF-A6A1E380D330}" type="presParOf" srcId="{EDD7FD39-C3A7-4466-AB93-50F6FEDDC5B3}" destId="{CEB14B47-3D5C-4034-8A81-522F67771472}" srcOrd="6" destOrd="0" presId="urn:microsoft.com/office/officeart/2005/8/layout/cycle5"/>
    <dgm:cxn modelId="{555C0929-9EF6-4071-993A-A3272FD5F77C}" type="presParOf" srcId="{EDD7FD39-C3A7-4466-AB93-50F6FEDDC5B3}" destId="{CDAC6903-87C8-45B2-84B4-3464ABFE6EF6}" srcOrd="7" destOrd="0" presId="urn:microsoft.com/office/officeart/2005/8/layout/cycle5"/>
    <dgm:cxn modelId="{D0AD7231-D0A2-4BB4-9FFD-58A9A0ABEAE5}" type="presParOf" srcId="{EDD7FD39-C3A7-4466-AB93-50F6FEDDC5B3}" destId="{D959A59D-87F7-456F-8B8B-A9D4E0CED1A6}" srcOrd="8" destOrd="0" presId="urn:microsoft.com/office/officeart/2005/8/layout/cycle5"/>
  </dgm:cxnLst>
  <dgm:bg/>
  <dgm:whole>
    <a:ln w="12700"/>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9D4A3F-27A3-4EC9-8437-E835C5BA8ECD}">
      <dsp:nvSpPr>
        <dsp:cNvPr id="0" name=""/>
        <dsp:cNvSpPr/>
      </dsp:nvSpPr>
      <dsp:spPr>
        <a:xfrm>
          <a:off x="1423268" y="794"/>
          <a:ext cx="1199061" cy="77939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kumimoji="1" lang="ja-JP" altLang="en-US" sz="1800" kern="1200" dirty="0" smtClean="0"/>
            <a:t>新サービス</a:t>
          </a:r>
          <a:endParaRPr kumimoji="1" lang="ja-JP" altLang="en-US" sz="1800" kern="1200" dirty="0"/>
        </a:p>
      </dsp:txBody>
      <dsp:txXfrm>
        <a:off x="1461315" y="38841"/>
        <a:ext cx="1122967" cy="703296"/>
      </dsp:txXfrm>
    </dsp:sp>
    <dsp:sp modelId="{4BAFDB8F-10B5-4C63-A9B4-854B262938AC}">
      <dsp:nvSpPr>
        <dsp:cNvPr id="0" name=""/>
        <dsp:cNvSpPr/>
      </dsp:nvSpPr>
      <dsp:spPr>
        <a:xfrm>
          <a:off x="983978" y="390489"/>
          <a:ext cx="2077641" cy="2077641"/>
        </a:xfrm>
        <a:custGeom>
          <a:avLst/>
          <a:gdLst/>
          <a:ahLst/>
          <a:cxnLst/>
          <a:rect l="0" t="0" r="0" b="0"/>
          <a:pathLst>
            <a:path>
              <a:moveTo>
                <a:pt x="1799054" y="330871"/>
              </a:moveTo>
              <a:arcTo wR="1038820" hR="1038820" stAng="19022372" swAng="2300565"/>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EA2C6C8-ED12-406E-BC7F-371CB3539D79}">
      <dsp:nvSpPr>
        <dsp:cNvPr id="0" name=""/>
        <dsp:cNvSpPr/>
      </dsp:nvSpPr>
      <dsp:spPr>
        <a:xfrm>
          <a:off x="2322913" y="1559025"/>
          <a:ext cx="1199061" cy="779390"/>
        </a:xfrm>
        <a:prstGeom prst="roundRect">
          <a:avLst/>
        </a:prstGeom>
        <a:solidFill>
          <a:schemeClr val="accent4">
            <a:hueOff val="-4473969"/>
            <a:satOff val="0"/>
            <a:lumOff val="5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kumimoji="1" lang="ja-JP" altLang="en-US" sz="1800" kern="1200" dirty="0" smtClean="0"/>
            <a:t>データ蓄積</a:t>
          </a:r>
          <a:endParaRPr kumimoji="1" lang="ja-JP" altLang="en-US" sz="1800" kern="1200" dirty="0"/>
        </a:p>
      </dsp:txBody>
      <dsp:txXfrm>
        <a:off x="2360960" y="1597072"/>
        <a:ext cx="1122967" cy="703296"/>
      </dsp:txXfrm>
    </dsp:sp>
    <dsp:sp modelId="{A54475AF-1472-4F8C-9B43-5CC1E5192AC8}">
      <dsp:nvSpPr>
        <dsp:cNvPr id="0" name=""/>
        <dsp:cNvSpPr/>
      </dsp:nvSpPr>
      <dsp:spPr>
        <a:xfrm>
          <a:off x="983978" y="390489"/>
          <a:ext cx="2077641" cy="2077641"/>
        </a:xfrm>
        <a:custGeom>
          <a:avLst/>
          <a:gdLst/>
          <a:ahLst/>
          <a:cxnLst/>
          <a:rect l="0" t="0" r="0" b="0"/>
          <a:pathLst>
            <a:path>
              <a:moveTo>
                <a:pt x="1357239" y="2027637"/>
              </a:moveTo>
              <a:arcTo wR="1038820" hR="1038820" stAng="4329026" swAng="2141949"/>
            </a:path>
          </a:pathLst>
        </a:custGeom>
        <a:noFill/>
        <a:ln w="9525" cap="flat" cmpd="sng" algn="ctr">
          <a:solidFill>
            <a:schemeClr val="accent4">
              <a:hueOff val="-4473969"/>
              <a:satOff val="0"/>
              <a:lumOff val="5196"/>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CEB14B47-3D5C-4034-8A81-522F67771472}">
      <dsp:nvSpPr>
        <dsp:cNvPr id="0" name=""/>
        <dsp:cNvSpPr/>
      </dsp:nvSpPr>
      <dsp:spPr>
        <a:xfrm>
          <a:off x="523623" y="1559025"/>
          <a:ext cx="1199061" cy="779390"/>
        </a:xfrm>
        <a:prstGeom prst="roundRect">
          <a:avLst/>
        </a:prstGeom>
        <a:solidFill>
          <a:schemeClr val="accent4">
            <a:hueOff val="-8947938"/>
            <a:satOff val="0"/>
            <a:lumOff val="10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kumimoji="1" lang="ja-JP" altLang="en-US" sz="1800" kern="1200" dirty="0" smtClean="0"/>
            <a:t>資金流入</a:t>
          </a:r>
          <a:endParaRPr kumimoji="1" lang="ja-JP" altLang="en-US" sz="1800" kern="1200" dirty="0"/>
        </a:p>
      </dsp:txBody>
      <dsp:txXfrm>
        <a:off x="561670" y="1597072"/>
        <a:ext cx="1122967" cy="703296"/>
      </dsp:txXfrm>
    </dsp:sp>
    <dsp:sp modelId="{D959A59D-87F7-456F-8B8B-A9D4E0CED1A6}">
      <dsp:nvSpPr>
        <dsp:cNvPr id="0" name=""/>
        <dsp:cNvSpPr/>
      </dsp:nvSpPr>
      <dsp:spPr>
        <a:xfrm>
          <a:off x="983978" y="390489"/>
          <a:ext cx="2077641" cy="2077641"/>
        </a:xfrm>
        <a:custGeom>
          <a:avLst/>
          <a:gdLst/>
          <a:ahLst/>
          <a:cxnLst/>
          <a:rect l="0" t="0" r="0" b="0"/>
          <a:pathLst>
            <a:path>
              <a:moveTo>
                <a:pt x="3371" y="955188"/>
              </a:moveTo>
              <a:arcTo wR="1038820" hR="1038820" stAng="11077063" swAng="2300565"/>
            </a:path>
          </a:pathLst>
        </a:custGeom>
        <a:noFill/>
        <a:ln w="9525" cap="flat" cmpd="sng" algn="ctr">
          <a:solidFill>
            <a:schemeClr val="accent4">
              <a:hueOff val="-8947938"/>
              <a:satOff val="0"/>
              <a:lumOff val="10392"/>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4283" cy="49657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848646" y="0"/>
            <a:ext cx="2944283" cy="496570"/>
          </a:xfrm>
          <a:prstGeom prst="rect">
            <a:avLst/>
          </a:prstGeom>
        </p:spPr>
        <p:txBody>
          <a:bodyPr vert="horz" lIns="93177" tIns="46589" rIns="93177" bIns="46589" rtlCol="0"/>
          <a:lstStyle>
            <a:lvl1pPr algn="r">
              <a:defRPr sz="1200"/>
            </a:lvl1pPr>
          </a:lstStyle>
          <a:p>
            <a:fld id="{02B6FBF4-992E-4DE4-8B17-79FF33E32891}" type="datetime1">
              <a:rPr lang="ja-JP" altLang="en-US" smtClean="0"/>
              <a:pPr/>
              <a:t>2018/10/21</a:t>
            </a:fld>
            <a:endParaRPr lang="en-US"/>
          </a:p>
        </p:txBody>
      </p:sp>
      <p:sp>
        <p:nvSpPr>
          <p:cNvPr id="4" name="Footer Placeholder 3"/>
          <p:cNvSpPr>
            <a:spLocks noGrp="1"/>
          </p:cNvSpPr>
          <p:nvPr>
            <p:ph type="ftr" sz="quarter" idx="2"/>
          </p:nvPr>
        </p:nvSpPr>
        <p:spPr>
          <a:xfrm>
            <a:off x="1" y="9433107"/>
            <a:ext cx="2944283" cy="49657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48646" y="9433107"/>
            <a:ext cx="2944283" cy="496570"/>
          </a:xfrm>
          <a:prstGeom prst="rect">
            <a:avLst/>
          </a:prstGeom>
        </p:spPr>
        <p:txBody>
          <a:bodyPr vert="horz" lIns="93177" tIns="46589" rIns="93177" bIns="46589" rtlCol="0" anchor="b"/>
          <a:lstStyle>
            <a:lvl1pPr algn="r">
              <a:defRPr sz="1200"/>
            </a:lvl1pPr>
          </a:lstStyle>
          <a:p>
            <a:fld id="{B72825E8-8F73-8141-9884-9E441E953D64}" type="slidenum">
              <a:rPr lang="en-US" smtClean="0"/>
              <a:pPr/>
              <a:t>‹#›</a:t>
            </a:fld>
            <a:endParaRPr lang="en-US"/>
          </a:p>
        </p:txBody>
      </p:sp>
    </p:spTree>
    <p:extLst>
      <p:ext uri="{BB962C8B-B14F-4D97-AF65-F5344CB8AC3E}">
        <p14:creationId xmlns:p14="http://schemas.microsoft.com/office/powerpoint/2010/main" val="1539895319"/>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4283" cy="49657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848646" y="0"/>
            <a:ext cx="2944283" cy="496570"/>
          </a:xfrm>
          <a:prstGeom prst="rect">
            <a:avLst/>
          </a:prstGeom>
        </p:spPr>
        <p:txBody>
          <a:bodyPr vert="horz" lIns="93177" tIns="46589" rIns="93177" bIns="46589" rtlCol="0"/>
          <a:lstStyle>
            <a:lvl1pPr algn="r">
              <a:defRPr sz="1200"/>
            </a:lvl1pPr>
          </a:lstStyle>
          <a:p>
            <a:fld id="{F0BF85FC-8442-49C4-946E-2FF30A894B77}" type="datetime1">
              <a:rPr lang="ja-JP" altLang="en-US" smtClean="0"/>
              <a:pPr/>
              <a:t>2018/10/21</a:t>
            </a:fld>
            <a:endParaRPr lang="en-US"/>
          </a:p>
        </p:txBody>
      </p:sp>
      <p:sp>
        <p:nvSpPr>
          <p:cNvPr id="4" name="Slide Image Placeholder 3"/>
          <p:cNvSpPr>
            <a:spLocks noGrp="1" noRot="1" noChangeAspect="1"/>
          </p:cNvSpPr>
          <p:nvPr>
            <p:ph type="sldImg" idx="2"/>
          </p:nvPr>
        </p:nvSpPr>
        <p:spPr>
          <a:xfrm>
            <a:off x="708025" y="744538"/>
            <a:ext cx="5378450" cy="372427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679451" y="4717416"/>
            <a:ext cx="5435600" cy="446913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9433107"/>
            <a:ext cx="2944283" cy="49657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48646" y="9433107"/>
            <a:ext cx="2944283" cy="496570"/>
          </a:xfrm>
          <a:prstGeom prst="rect">
            <a:avLst/>
          </a:prstGeom>
        </p:spPr>
        <p:txBody>
          <a:bodyPr vert="horz" lIns="93177" tIns="46589" rIns="93177" bIns="46589" rtlCol="0" anchor="b"/>
          <a:lstStyle>
            <a:lvl1pPr algn="r">
              <a:defRPr sz="1200"/>
            </a:lvl1pPr>
          </a:lstStyle>
          <a:p>
            <a:fld id="{ED2226E8-6E60-C943-AEE2-C58FEC61AEE7}" type="slidenum">
              <a:rPr lang="en-US" smtClean="0"/>
              <a:pPr/>
              <a:t>‹#›</a:t>
            </a:fld>
            <a:endParaRPr lang="en-US"/>
          </a:p>
        </p:txBody>
      </p:sp>
    </p:spTree>
    <p:extLst>
      <p:ext uri="{BB962C8B-B14F-4D97-AF65-F5344CB8AC3E}">
        <p14:creationId xmlns:p14="http://schemas.microsoft.com/office/powerpoint/2010/main" val="3738181558"/>
      </p:ext>
    </p:extLst>
  </p:cSld>
  <p:clrMap bg1="lt1" tx1="dk1" bg2="lt2" tx2="dk2" accent1="accent1" accent2="accent2" accent3="accent3" accent4="accent4" accent5="accent5" accent6="accent6" hlink="hlink" folHlink="folHlink"/>
  <p:hf hdr="0"/>
  <p:notesStyle>
    <a:lvl1pPr marL="0" algn="l" defTabSz="457133" rtl="0" eaLnBrk="1" latinLnBrk="0" hangingPunct="1">
      <a:defRPr sz="1200" kern="1200">
        <a:solidFill>
          <a:schemeClr val="tx1"/>
        </a:solidFill>
        <a:latin typeface="+mn-lt"/>
        <a:ea typeface="+mn-ea"/>
        <a:cs typeface="+mn-cs"/>
      </a:defRPr>
    </a:lvl1pPr>
    <a:lvl2pPr marL="457133" algn="l" defTabSz="457133" rtl="0" eaLnBrk="1" latinLnBrk="0" hangingPunct="1">
      <a:defRPr sz="1200" kern="1200">
        <a:solidFill>
          <a:schemeClr val="tx1"/>
        </a:solidFill>
        <a:latin typeface="+mn-lt"/>
        <a:ea typeface="+mn-ea"/>
        <a:cs typeface="+mn-cs"/>
      </a:defRPr>
    </a:lvl2pPr>
    <a:lvl3pPr marL="914268" algn="l" defTabSz="457133" rtl="0" eaLnBrk="1" latinLnBrk="0" hangingPunct="1">
      <a:defRPr sz="1200" kern="1200">
        <a:solidFill>
          <a:schemeClr val="tx1"/>
        </a:solidFill>
        <a:latin typeface="+mn-lt"/>
        <a:ea typeface="+mn-ea"/>
        <a:cs typeface="+mn-cs"/>
      </a:defRPr>
    </a:lvl3pPr>
    <a:lvl4pPr marL="1371401" algn="l" defTabSz="457133" rtl="0" eaLnBrk="1" latinLnBrk="0" hangingPunct="1">
      <a:defRPr sz="1200" kern="1200">
        <a:solidFill>
          <a:schemeClr val="tx1"/>
        </a:solidFill>
        <a:latin typeface="+mn-lt"/>
        <a:ea typeface="+mn-ea"/>
        <a:cs typeface="+mn-cs"/>
      </a:defRPr>
    </a:lvl4pPr>
    <a:lvl5pPr marL="1828535" algn="l" defTabSz="457133" rtl="0" eaLnBrk="1" latinLnBrk="0" hangingPunct="1">
      <a:defRPr sz="1200" kern="1200">
        <a:solidFill>
          <a:schemeClr val="tx1"/>
        </a:solidFill>
        <a:latin typeface="+mn-lt"/>
        <a:ea typeface="+mn-ea"/>
        <a:cs typeface="+mn-cs"/>
      </a:defRPr>
    </a:lvl5pPr>
    <a:lvl6pPr marL="2285669" algn="l" defTabSz="457133" rtl="0" eaLnBrk="1" latinLnBrk="0" hangingPunct="1">
      <a:defRPr sz="1200" kern="1200">
        <a:solidFill>
          <a:schemeClr val="tx1"/>
        </a:solidFill>
        <a:latin typeface="+mn-lt"/>
        <a:ea typeface="+mn-ea"/>
        <a:cs typeface="+mn-cs"/>
      </a:defRPr>
    </a:lvl6pPr>
    <a:lvl7pPr marL="2742803" algn="l" defTabSz="457133" rtl="0" eaLnBrk="1" latinLnBrk="0" hangingPunct="1">
      <a:defRPr sz="1200" kern="1200">
        <a:solidFill>
          <a:schemeClr val="tx1"/>
        </a:solidFill>
        <a:latin typeface="+mn-lt"/>
        <a:ea typeface="+mn-ea"/>
        <a:cs typeface="+mn-cs"/>
      </a:defRPr>
    </a:lvl7pPr>
    <a:lvl8pPr marL="3199936" algn="l" defTabSz="457133" rtl="0" eaLnBrk="1" latinLnBrk="0" hangingPunct="1">
      <a:defRPr sz="1200" kern="1200">
        <a:solidFill>
          <a:schemeClr val="tx1"/>
        </a:solidFill>
        <a:latin typeface="+mn-lt"/>
        <a:ea typeface="+mn-ea"/>
        <a:cs typeface="+mn-cs"/>
      </a:defRPr>
    </a:lvl8pPr>
    <a:lvl9pPr marL="3657070" algn="l" defTabSz="45713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endParaRPr lang="en-US" dirty="0"/>
          </a:p>
        </p:txBody>
      </p:sp>
      <p:sp>
        <p:nvSpPr>
          <p:cNvPr id="5" name="スライド番号プレースホルダー 4"/>
          <p:cNvSpPr>
            <a:spLocks noGrp="1"/>
          </p:cNvSpPr>
          <p:nvPr>
            <p:ph type="sldNum" sz="quarter" idx="11"/>
          </p:nvPr>
        </p:nvSpPr>
        <p:spPr/>
        <p:txBody>
          <a:bodyPr/>
          <a:lstStyle/>
          <a:p>
            <a:fld id="{ED2226E8-6E60-C943-AEE2-C58FEC61AEE7}" type="slidenum">
              <a:rPr lang="en-US" smtClean="0"/>
              <a:pPr/>
              <a:t>1</a:t>
            </a:fld>
            <a:endParaRPr lang="en-US"/>
          </a:p>
        </p:txBody>
      </p:sp>
      <p:sp>
        <p:nvSpPr>
          <p:cNvPr id="6" name="日付プレースホルダー 5"/>
          <p:cNvSpPr>
            <a:spLocks noGrp="1"/>
          </p:cNvSpPr>
          <p:nvPr>
            <p:ph type="dt" idx="12"/>
          </p:nvPr>
        </p:nvSpPr>
        <p:spPr/>
        <p:txBody>
          <a:bodyPr/>
          <a:lstStyle/>
          <a:p>
            <a:fld id="{5FF8C7C6-4671-47D9-AA0A-808DB8E0361C}" type="datetime1">
              <a:rPr lang="ja-JP" altLang="en-US" smtClean="0"/>
              <a:pPr/>
              <a:t>2018/10/21</a:t>
            </a:fld>
            <a:endParaRPr lang="en-US"/>
          </a:p>
        </p:txBody>
      </p:sp>
    </p:spTree>
    <p:extLst>
      <p:ext uri="{BB962C8B-B14F-4D97-AF65-F5344CB8AC3E}">
        <p14:creationId xmlns:p14="http://schemas.microsoft.com/office/powerpoint/2010/main" val="3077816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endParaRPr lang="en-US" dirty="0"/>
          </a:p>
        </p:txBody>
      </p:sp>
      <p:sp>
        <p:nvSpPr>
          <p:cNvPr id="5" name="スライド番号プレースホルダー 4"/>
          <p:cNvSpPr>
            <a:spLocks noGrp="1"/>
          </p:cNvSpPr>
          <p:nvPr>
            <p:ph type="sldNum" sz="quarter" idx="11"/>
          </p:nvPr>
        </p:nvSpPr>
        <p:spPr/>
        <p:txBody>
          <a:bodyPr/>
          <a:lstStyle/>
          <a:p>
            <a:fld id="{ED2226E8-6E60-C943-AEE2-C58FEC61AEE7}" type="slidenum">
              <a:rPr lang="en-US" smtClean="0"/>
              <a:pPr/>
              <a:t>41</a:t>
            </a:fld>
            <a:endParaRPr lang="en-US"/>
          </a:p>
        </p:txBody>
      </p:sp>
      <p:sp>
        <p:nvSpPr>
          <p:cNvPr id="6" name="日付プレースホルダー 5"/>
          <p:cNvSpPr>
            <a:spLocks noGrp="1"/>
          </p:cNvSpPr>
          <p:nvPr>
            <p:ph type="dt" idx="12"/>
          </p:nvPr>
        </p:nvSpPr>
        <p:spPr/>
        <p:txBody>
          <a:bodyPr/>
          <a:lstStyle/>
          <a:p>
            <a:fld id="{B2A3FBF6-1150-4043-BB1E-C11E34A93EBB}" type="datetime1">
              <a:rPr lang="ja-JP" altLang="en-US" smtClean="0"/>
              <a:pPr/>
              <a:t>2018/10/21</a:t>
            </a:fld>
            <a:endParaRPr lang="en-US"/>
          </a:p>
        </p:txBody>
      </p:sp>
    </p:spTree>
    <p:extLst>
      <p:ext uri="{BB962C8B-B14F-4D97-AF65-F5344CB8AC3E}">
        <p14:creationId xmlns:p14="http://schemas.microsoft.com/office/powerpoint/2010/main" val="22665828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タイトルスライド">
    <p:spTree>
      <p:nvGrpSpPr>
        <p:cNvPr id="1" name=""/>
        <p:cNvGrpSpPr/>
        <p:nvPr/>
      </p:nvGrpSpPr>
      <p:grpSpPr>
        <a:xfrm>
          <a:off x="0" y="0"/>
          <a:ext cx="0" cy="0"/>
          <a:chOff x="0" y="0"/>
          <a:chExt cx="0" cy="0"/>
        </a:xfrm>
      </p:grpSpPr>
      <p:sp>
        <p:nvSpPr>
          <p:cNvPr id="30" name="Rectangle 29"/>
          <p:cNvSpPr/>
          <p:nvPr userDrawn="1"/>
        </p:nvSpPr>
        <p:spPr>
          <a:xfrm>
            <a:off x="2346055" y="0"/>
            <a:ext cx="7559945" cy="3367021"/>
          </a:xfrm>
          <a:prstGeom prst="rect">
            <a:avLst/>
          </a:prstGeom>
          <a:solidFill>
            <a:srgbClr val="E1E7F3"/>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lstStyle/>
          <a:p>
            <a:pPr algn="ctr"/>
            <a:endParaRPr lang="en-US" dirty="0"/>
          </a:p>
        </p:txBody>
      </p:sp>
      <p:sp>
        <p:nvSpPr>
          <p:cNvPr id="41" name="Text Placeholder 2"/>
          <p:cNvSpPr>
            <a:spLocks noGrp="1"/>
          </p:cNvSpPr>
          <p:nvPr>
            <p:ph type="body" idx="14" hasCustomPrompt="1"/>
          </p:nvPr>
        </p:nvSpPr>
        <p:spPr>
          <a:xfrm>
            <a:off x="188322" y="197135"/>
            <a:ext cx="1977376" cy="945937"/>
          </a:xfrm>
          <a:prstGeom prst="rect">
            <a:avLst/>
          </a:prstGeom>
        </p:spPr>
        <p:txBody>
          <a:bodyPr lIns="84024" tIns="42012" rIns="84024" bIns="42012" anchor="t">
            <a:normAutofit/>
          </a:bodyPr>
          <a:lstStyle>
            <a:lvl1pPr marL="0" indent="0">
              <a:buNone/>
              <a:defRPr sz="1300" baseline="0">
                <a:solidFill>
                  <a:schemeClr val="accent2"/>
                </a:solidFill>
              </a:defRPr>
            </a:lvl1pPr>
            <a:lvl2pPr marL="420121" indent="0">
              <a:buNone/>
              <a:defRPr sz="1700">
                <a:solidFill>
                  <a:schemeClr val="tx1">
                    <a:tint val="75000"/>
                  </a:schemeClr>
                </a:solidFill>
              </a:defRPr>
            </a:lvl2pPr>
            <a:lvl3pPr marL="840242" indent="0">
              <a:buNone/>
              <a:defRPr sz="1500">
                <a:solidFill>
                  <a:schemeClr val="tx1">
                    <a:tint val="75000"/>
                  </a:schemeClr>
                </a:solidFill>
              </a:defRPr>
            </a:lvl3pPr>
            <a:lvl4pPr marL="1260363" indent="0">
              <a:buNone/>
              <a:defRPr sz="1300">
                <a:solidFill>
                  <a:schemeClr val="tx1">
                    <a:tint val="75000"/>
                  </a:schemeClr>
                </a:solidFill>
              </a:defRPr>
            </a:lvl4pPr>
            <a:lvl5pPr marL="1680484" indent="0">
              <a:buNone/>
              <a:defRPr sz="1300">
                <a:solidFill>
                  <a:schemeClr val="tx1">
                    <a:tint val="75000"/>
                  </a:schemeClr>
                </a:solidFill>
              </a:defRPr>
            </a:lvl5pPr>
            <a:lvl6pPr marL="2100605" indent="0">
              <a:buNone/>
              <a:defRPr sz="1300">
                <a:solidFill>
                  <a:schemeClr val="tx1">
                    <a:tint val="75000"/>
                  </a:schemeClr>
                </a:solidFill>
              </a:defRPr>
            </a:lvl6pPr>
            <a:lvl7pPr marL="2520726" indent="0">
              <a:buNone/>
              <a:defRPr sz="1300">
                <a:solidFill>
                  <a:schemeClr val="tx1">
                    <a:tint val="75000"/>
                  </a:schemeClr>
                </a:solidFill>
              </a:defRPr>
            </a:lvl7pPr>
            <a:lvl8pPr marL="2940848" indent="0">
              <a:buNone/>
              <a:defRPr sz="1300">
                <a:solidFill>
                  <a:schemeClr val="tx1">
                    <a:tint val="75000"/>
                  </a:schemeClr>
                </a:solidFill>
              </a:defRPr>
            </a:lvl8pPr>
            <a:lvl9pPr marL="3360969" indent="0">
              <a:buNone/>
              <a:defRPr sz="1300">
                <a:solidFill>
                  <a:schemeClr val="tx1">
                    <a:tint val="75000"/>
                  </a:schemeClr>
                </a:solidFill>
              </a:defRPr>
            </a:lvl9pPr>
          </a:lstStyle>
          <a:p>
            <a:r>
              <a:rPr lang="ja-JP" altLang="en-US" dirty="0" smtClean="0"/>
              <a:t>○○○○　御中</a:t>
            </a:r>
            <a:endParaRPr lang="en-US" altLang="ja-JP" dirty="0" smtClean="0"/>
          </a:p>
          <a:p>
            <a:r>
              <a:rPr lang="ja-JP" altLang="en-US" dirty="0" smtClean="0"/>
              <a:t>（クライアント名）</a:t>
            </a:r>
            <a:endParaRPr lang="en-US" altLang="ja-JP" dirty="0"/>
          </a:p>
        </p:txBody>
      </p:sp>
      <p:sp>
        <p:nvSpPr>
          <p:cNvPr id="42" name="TextBox 41"/>
          <p:cNvSpPr txBox="1"/>
          <p:nvPr userDrawn="1"/>
        </p:nvSpPr>
        <p:spPr>
          <a:xfrm>
            <a:off x="-255" y="6751106"/>
            <a:ext cx="2371673" cy="92333"/>
          </a:xfrm>
          <a:prstGeom prst="rect">
            <a:avLst/>
          </a:prstGeom>
          <a:noFill/>
        </p:spPr>
        <p:txBody>
          <a:bodyPr wrap="square" lIns="84024" tIns="0" rIns="84024" bIns="0" rtlCol="0">
            <a:spAutoFit/>
          </a:bodyPr>
          <a:lstStyle/>
          <a:p>
            <a:r>
              <a:rPr lang="en-US" sz="600" dirty="0" smtClean="0">
                <a:latin typeface="Arial"/>
                <a:cs typeface="Arial"/>
              </a:rPr>
              <a:t>Copyright © 2016</a:t>
            </a:r>
            <a:r>
              <a:rPr lang="en-US" sz="600" baseline="0" dirty="0" smtClean="0">
                <a:latin typeface="Arial"/>
                <a:cs typeface="Arial"/>
              </a:rPr>
              <a:t> NTT DATA Corporation</a:t>
            </a:r>
            <a:endParaRPr lang="en-US" sz="600" dirty="0">
              <a:latin typeface="Arial"/>
              <a:cs typeface="Arial"/>
            </a:endParaRPr>
          </a:p>
        </p:txBody>
      </p:sp>
      <p:pic>
        <p:nvPicPr>
          <p:cNvPr id="43" name="Picture 42" descr="NTT_Title_Slide_w_Image.jpg"/>
          <p:cNvPicPr>
            <a:picLocks noChangeAspect="1"/>
          </p:cNvPicPr>
          <p:nvPr userDrawn="1"/>
        </p:nvPicPr>
        <p:blipFill>
          <a:blip r:embed="rId2"/>
          <a:stretch>
            <a:fillRect/>
          </a:stretch>
        </p:blipFill>
        <p:spPr>
          <a:xfrm>
            <a:off x="0" y="3323243"/>
            <a:ext cx="2355901" cy="2308024"/>
          </a:xfrm>
          <a:prstGeom prst="rect">
            <a:avLst/>
          </a:prstGeom>
        </p:spPr>
      </p:pic>
      <p:pic>
        <p:nvPicPr>
          <p:cNvPr id="44" name="Picture 43" descr="NTT_logo_RGB.png"/>
          <p:cNvPicPr>
            <a:picLocks noChangeAspect="1"/>
          </p:cNvPicPr>
          <p:nvPr userDrawn="1"/>
        </p:nvPicPr>
        <p:blipFill>
          <a:blip r:embed="rId3"/>
          <a:stretch>
            <a:fillRect/>
          </a:stretch>
        </p:blipFill>
        <p:spPr>
          <a:xfrm>
            <a:off x="7930542" y="6185858"/>
            <a:ext cx="1567776" cy="224161"/>
          </a:xfrm>
          <a:prstGeom prst="rect">
            <a:avLst/>
          </a:prstGeom>
        </p:spPr>
      </p:pic>
      <p:sp>
        <p:nvSpPr>
          <p:cNvPr id="45" name="Rectangle 44"/>
          <p:cNvSpPr/>
          <p:nvPr userDrawn="1"/>
        </p:nvSpPr>
        <p:spPr>
          <a:xfrm>
            <a:off x="2348132" y="4469773"/>
            <a:ext cx="7557868" cy="1162617"/>
          </a:xfrm>
          <a:prstGeom prst="rect">
            <a:avLst/>
          </a:prstGeom>
          <a:solidFill>
            <a:srgbClr val="C2CEE6"/>
          </a:solidFill>
          <a:ln w="9525">
            <a:noFill/>
            <a:miter lim="800000"/>
            <a:headEnd/>
            <a:tailEnd/>
          </a:ln>
          <a:effectLst/>
        </p:spPr>
        <p:txBody>
          <a:bodyPr wrap="none" lIns="84024" tIns="42012" rIns="84024" bIns="42012" anchor="ctr"/>
          <a:lstStyle/>
          <a:p>
            <a:pPr marL="0" marR="0" lvl="0" indent="0" algn="l" defTabSz="840242" rtl="0" eaLnBrk="1" fontAlgn="auto" latinLnBrk="0" hangingPunct="1">
              <a:lnSpc>
                <a:spcPct val="100000"/>
              </a:lnSpc>
              <a:spcBef>
                <a:spcPts val="0"/>
              </a:spcBef>
              <a:spcAft>
                <a:spcPts val="0"/>
              </a:spcAft>
              <a:buClrTx/>
              <a:buSzTx/>
              <a:buFontTx/>
              <a:buNone/>
              <a:tabLst/>
              <a:defRPr/>
            </a:pPr>
            <a:endParaRPr kumimoji="0" lang="en-US" altLang="en-US" sz="1700" b="0" i="0" u="none" strike="noStrike" kern="0" cap="none" spc="0" normalizeH="0" baseline="0" noProof="0" dirty="0">
              <a:ln>
                <a:noFill/>
              </a:ln>
              <a:solidFill>
                <a:sysClr val="windowText" lastClr="000000"/>
              </a:solidFill>
              <a:effectLst/>
              <a:uLnTx/>
              <a:uFillTx/>
              <a:latin typeface="+mn-lt"/>
              <a:ea typeface="+mn-ea"/>
              <a:cs typeface="+mn-cs"/>
            </a:endParaRPr>
          </a:p>
        </p:txBody>
      </p:sp>
      <p:sp>
        <p:nvSpPr>
          <p:cNvPr id="46" name="Rectangle 45"/>
          <p:cNvSpPr/>
          <p:nvPr userDrawn="1"/>
        </p:nvSpPr>
        <p:spPr>
          <a:xfrm>
            <a:off x="2346569" y="3324742"/>
            <a:ext cx="7559431" cy="11521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lstStyle/>
          <a:p>
            <a:pPr algn="ctr"/>
            <a:endParaRPr lang="en-US"/>
          </a:p>
        </p:txBody>
      </p:sp>
      <p:sp>
        <p:nvSpPr>
          <p:cNvPr id="47" name="Text Placeholder 2"/>
          <p:cNvSpPr>
            <a:spLocks noGrp="1"/>
          </p:cNvSpPr>
          <p:nvPr>
            <p:ph type="body" idx="13" hasCustomPrompt="1"/>
          </p:nvPr>
        </p:nvSpPr>
        <p:spPr>
          <a:xfrm>
            <a:off x="2612959" y="4649021"/>
            <a:ext cx="6997317" cy="947307"/>
          </a:xfrm>
          <a:prstGeom prst="rect">
            <a:avLst/>
          </a:prstGeom>
        </p:spPr>
        <p:txBody>
          <a:bodyPr lIns="84024" tIns="42012" rIns="84024" bIns="42012" anchor="t">
            <a:normAutofit/>
          </a:bodyPr>
          <a:lstStyle>
            <a:lvl1pPr marL="0" indent="0">
              <a:spcBef>
                <a:spcPts val="0"/>
              </a:spcBef>
              <a:buNone/>
              <a:defRPr sz="1500" baseline="0">
                <a:solidFill>
                  <a:schemeClr val="accent2"/>
                </a:solidFill>
              </a:defRPr>
            </a:lvl1pPr>
            <a:lvl2pPr marL="420121" indent="0">
              <a:buNone/>
              <a:defRPr sz="1700">
                <a:solidFill>
                  <a:schemeClr val="tx1">
                    <a:tint val="75000"/>
                  </a:schemeClr>
                </a:solidFill>
              </a:defRPr>
            </a:lvl2pPr>
            <a:lvl3pPr marL="840242" indent="0">
              <a:buNone/>
              <a:defRPr sz="1500">
                <a:solidFill>
                  <a:schemeClr val="tx1">
                    <a:tint val="75000"/>
                  </a:schemeClr>
                </a:solidFill>
              </a:defRPr>
            </a:lvl3pPr>
            <a:lvl4pPr marL="1260363" indent="0">
              <a:buNone/>
              <a:defRPr sz="1300">
                <a:solidFill>
                  <a:schemeClr val="tx1">
                    <a:tint val="75000"/>
                  </a:schemeClr>
                </a:solidFill>
              </a:defRPr>
            </a:lvl4pPr>
            <a:lvl5pPr marL="1680484" indent="0">
              <a:buNone/>
              <a:defRPr sz="1300">
                <a:solidFill>
                  <a:schemeClr val="tx1">
                    <a:tint val="75000"/>
                  </a:schemeClr>
                </a:solidFill>
              </a:defRPr>
            </a:lvl5pPr>
            <a:lvl6pPr marL="2100605" indent="0">
              <a:buNone/>
              <a:defRPr sz="1300">
                <a:solidFill>
                  <a:schemeClr val="tx1">
                    <a:tint val="75000"/>
                  </a:schemeClr>
                </a:solidFill>
              </a:defRPr>
            </a:lvl6pPr>
            <a:lvl7pPr marL="2520726" indent="0">
              <a:buNone/>
              <a:defRPr sz="1300">
                <a:solidFill>
                  <a:schemeClr val="tx1">
                    <a:tint val="75000"/>
                  </a:schemeClr>
                </a:solidFill>
              </a:defRPr>
            </a:lvl7pPr>
            <a:lvl8pPr marL="2940848" indent="0">
              <a:buNone/>
              <a:defRPr sz="1300">
                <a:solidFill>
                  <a:schemeClr val="tx1">
                    <a:tint val="75000"/>
                  </a:schemeClr>
                </a:solidFill>
              </a:defRPr>
            </a:lvl8pPr>
            <a:lvl9pPr marL="3360969" indent="0">
              <a:buNone/>
              <a:defRPr sz="1300">
                <a:solidFill>
                  <a:schemeClr val="tx1">
                    <a:tint val="75000"/>
                  </a:schemeClr>
                </a:solidFill>
              </a:defRPr>
            </a:lvl9pPr>
          </a:lstStyle>
          <a:p>
            <a:pPr lvl="0"/>
            <a:r>
              <a:rPr lang="ja-JP" altLang="en-US" dirty="0" smtClean="0"/>
              <a:t>○○○○年○○月○○日</a:t>
            </a:r>
          </a:p>
          <a:p>
            <a:pPr lvl="0"/>
            <a:r>
              <a:rPr lang="ja-JP" altLang="en-US" dirty="0" smtClean="0"/>
              <a:t>株式会社ＮＴＴデータ</a:t>
            </a:r>
          </a:p>
          <a:p>
            <a:pPr lvl="0"/>
            <a:r>
              <a:rPr lang="ja-JP" altLang="en-US" dirty="0" smtClean="0"/>
              <a:t>○○ ○○ ○○ ○○</a:t>
            </a:r>
            <a:endParaRPr lang="en-US" altLang="ja-JP" dirty="0"/>
          </a:p>
        </p:txBody>
      </p:sp>
      <p:sp>
        <p:nvSpPr>
          <p:cNvPr id="48" name="Title 1"/>
          <p:cNvSpPr>
            <a:spLocks noGrp="1"/>
          </p:cNvSpPr>
          <p:nvPr>
            <p:ph type="title" hasCustomPrompt="1"/>
          </p:nvPr>
        </p:nvSpPr>
        <p:spPr>
          <a:xfrm>
            <a:off x="2612959" y="3543129"/>
            <a:ext cx="6997317" cy="900109"/>
          </a:xfrm>
          <a:prstGeom prst="rect">
            <a:avLst/>
          </a:prstGeom>
          <a:ln>
            <a:noFill/>
          </a:ln>
        </p:spPr>
        <p:txBody>
          <a:bodyPr lIns="84024" tIns="42012" rIns="84024" bIns="42012" anchor="t">
            <a:normAutofit/>
          </a:bodyPr>
          <a:lstStyle>
            <a:lvl1pPr algn="l">
              <a:spcAft>
                <a:spcPts val="0"/>
              </a:spcAft>
              <a:defRPr sz="2000" b="0" i="0" cap="none">
                <a:solidFill>
                  <a:schemeClr val="bg1"/>
                </a:solidFill>
                <a:latin typeface="Arial"/>
                <a:cs typeface="Arial"/>
              </a:defRPr>
            </a:lvl1pPr>
          </a:lstStyle>
          <a:p>
            <a:r>
              <a:rPr lang="ja-JP" altLang="en-US" dirty="0" smtClean="0"/>
              <a:t>マスタ タイトルの書式設定</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タイトルスライド（イメージ付）">
    <p:spTree>
      <p:nvGrpSpPr>
        <p:cNvPr id="1" name=""/>
        <p:cNvGrpSpPr/>
        <p:nvPr/>
      </p:nvGrpSpPr>
      <p:grpSpPr>
        <a:xfrm>
          <a:off x="0" y="0"/>
          <a:ext cx="0" cy="0"/>
          <a:chOff x="0" y="0"/>
          <a:chExt cx="0" cy="0"/>
        </a:xfrm>
      </p:grpSpPr>
      <p:sp>
        <p:nvSpPr>
          <p:cNvPr id="16" name="Text Placeholder 2"/>
          <p:cNvSpPr>
            <a:spLocks noGrp="1"/>
          </p:cNvSpPr>
          <p:nvPr>
            <p:ph type="body" idx="14" hasCustomPrompt="1"/>
          </p:nvPr>
        </p:nvSpPr>
        <p:spPr>
          <a:xfrm>
            <a:off x="188322" y="197135"/>
            <a:ext cx="1977376" cy="945937"/>
          </a:xfrm>
          <a:prstGeom prst="rect">
            <a:avLst/>
          </a:prstGeom>
        </p:spPr>
        <p:txBody>
          <a:bodyPr lIns="84024" tIns="42012" rIns="84024" bIns="42012" anchor="t">
            <a:normAutofit/>
          </a:bodyPr>
          <a:lstStyle>
            <a:lvl1pPr marL="0" indent="0">
              <a:buNone/>
              <a:defRPr sz="1300" baseline="0">
                <a:solidFill>
                  <a:schemeClr val="accent2"/>
                </a:solidFill>
              </a:defRPr>
            </a:lvl1pPr>
            <a:lvl2pPr marL="420121" indent="0">
              <a:buNone/>
              <a:defRPr sz="1700">
                <a:solidFill>
                  <a:schemeClr val="tx1">
                    <a:tint val="75000"/>
                  </a:schemeClr>
                </a:solidFill>
              </a:defRPr>
            </a:lvl2pPr>
            <a:lvl3pPr marL="840242" indent="0">
              <a:buNone/>
              <a:defRPr sz="1500">
                <a:solidFill>
                  <a:schemeClr val="tx1">
                    <a:tint val="75000"/>
                  </a:schemeClr>
                </a:solidFill>
              </a:defRPr>
            </a:lvl3pPr>
            <a:lvl4pPr marL="1260363" indent="0">
              <a:buNone/>
              <a:defRPr sz="1300">
                <a:solidFill>
                  <a:schemeClr val="tx1">
                    <a:tint val="75000"/>
                  </a:schemeClr>
                </a:solidFill>
              </a:defRPr>
            </a:lvl4pPr>
            <a:lvl5pPr marL="1680484" indent="0">
              <a:buNone/>
              <a:defRPr sz="1300">
                <a:solidFill>
                  <a:schemeClr val="tx1">
                    <a:tint val="75000"/>
                  </a:schemeClr>
                </a:solidFill>
              </a:defRPr>
            </a:lvl5pPr>
            <a:lvl6pPr marL="2100605" indent="0">
              <a:buNone/>
              <a:defRPr sz="1300">
                <a:solidFill>
                  <a:schemeClr val="tx1">
                    <a:tint val="75000"/>
                  </a:schemeClr>
                </a:solidFill>
              </a:defRPr>
            </a:lvl6pPr>
            <a:lvl7pPr marL="2520726" indent="0">
              <a:buNone/>
              <a:defRPr sz="1300">
                <a:solidFill>
                  <a:schemeClr val="tx1">
                    <a:tint val="75000"/>
                  </a:schemeClr>
                </a:solidFill>
              </a:defRPr>
            </a:lvl7pPr>
            <a:lvl8pPr marL="2940848" indent="0">
              <a:buNone/>
              <a:defRPr sz="1300">
                <a:solidFill>
                  <a:schemeClr val="tx1">
                    <a:tint val="75000"/>
                  </a:schemeClr>
                </a:solidFill>
              </a:defRPr>
            </a:lvl8pPr>
            <a:lvl9pPr marL="3360969" indent="0">
              <a:buNone/>
              <a:defRPr sz="1300">
                <a:solidFill>
                  <a:schemeClr val="tx1">
                    <a:tint val="75000"/>
                  </a:schemeClr>
                </a:solidFill>
              </a:defRPr>
            </a:lvl9pPr>
          </a:lstStyle>
          <a:p>
            <a:r>
              <a:rPr lang="ja-JP" altLang="en-US" dirty="0" smtClean="0"/>
              <a:t>○○○○　御中</a:t>
            </a:r>
            <a:endParaRPr lang="en-US" altLang="ja-JP" dirty="0" smtClean="0"/>
          </a:p>
          <a:p>
            <a:r>
              <a:rPr lang="ja-JP" altLang="en-US" dirty="0" smtClean="0"/>
              <a:t>（クライアント名）</a:t>
            </a:r>
            <a:endParaRPr lang="en-US" altLang="ja-JP" dirty="0"/>
          </a:p>
        </p:txBody>
      </p:sp>
      <p:sp>
        <p:nvSpPr>
          <p:cNvPr id="18" name="TextBox 17"/>
          <p:cNvSpPr txBox="1"/>
          <p:nvPr userDrawn="1"/>
        </p:nvSpPr>
        <p:spPr>
          <a:xfrm>
            <a:off x="-255" y="6751106"/>
            <a:ext cx="2371673" cy="92333"/>
          </a:xfrm>
          <a:prstGeom prst="rect">
            <a:avLst/>
          </a:prstGeom>
          <a:noFill/>
        </p:spPr>
        <p:txBody>
          <a:bodyPr wrap="square" lIns="84024" tIns="0" rIns="84024" bIns="0" rtlCol="0">
            <a:spAutoFit/>
          </a:bodyPr>
          <a:lstStyle/>
          <a:p>
            <a:r>
              <a:rPr lang="en-US" sz="600" dirty="0" smtClean="0">
                <a:latin typeface="Arial"/>
                <a:cs typeface="Arial"/>
              </a:rPr>
              <a:t>Copyright © 2016 </a:t>
            </a:r>
            <a:r>
              <a:rPr lang="en-US" sz="600" baseline="0" dirty="0" smtClean="0">
                <a:latin typeface="Arial"/>
                <a:cs typeface="Arial"/>
              </a:rPr>
              <a:t>NTT DATA Corporation</a:t>
            </a:r>
            <a:endParaRPr lang="en-US" sz="600" dirty="0">
              <a:latin typeface="Arial"/>
              <a:cs typeface="Arial"/>
            </a:endParaRPr>
          </a:p>
        </p:txBody>
      </p:sp>
      <p:pic>
        <p:nvPicPr>
          <p:cNvPr id="19" name="Picture 18" descr="NTT_Title_Slide_w_Image.jpg"/>
          <p:cNvPicPr>
            <a:picLocks noChangeAspect="1"/>
          </p:cNvPicPr>
          <p:nvPr userDrawn="1"/>
        </p:nvPicPr>
        <p:blipFill>
          <a:blip r:embed="rId2"/>
          <a:stretch>
            <a:fillRect/>
          </a:stretch>
        </p:blipFill>
        <p:spPr>
          <a:xfrm>
            <a:off x="0" y="3323243"/>
            <a:ext cx="2355901" cy="2308024"/>
          </a:xfrm>
          <a:prstGeom prst="rect">
            <a:avLst/>
          </a:prstGeom>
        </p:spPr>
      </p:pic>
      <p:sp>
        <p:nvSpPr>
          <p:cNvPr id="23" name="Rectangle 22"/>
          <p:cNvSpPr/>
          <p:nvPr userDrawn="1"/>
        </p:nvSpPr>
        <p:spPr>
          <a:xfrm>
            <a:off x="2348132" y="4469773"/>
            <a:ext cx="7557868" cy="1162617"/>
          </a:xfrm>
          <a:prstGeom prst="rect">
            <a:avLst/>
          </a:prstGeom>
          <a:solidFill>
            <a:srgbClr val="C2CEE6"/>
          </a:solidFill>
          <a:ln w="9525">
            <a:noFill/>
            <a:miter lim="800000"/>
            <a:headEnd/>
            <a:tailEnd/>
          </a:ln>
          <a:effectLst/>
        </p:spPr>
        <p:txBody>
          <a:bodyPr wrap="none" lIns="84024" tIns="42012" rIns="84024" bIns="42012" anchor="ctr"/>
          <a:lstStyle/>
          <a:p>
            <a:pPr marL="0" marR="0" lvl="0" indent="0" algn="l" defTabSz="840242" rtl="0" eaLnBrk="1" fontAlgn="auto" latinLnBrk="0" hangingPunct="1">
              <a:lnSpc>
                <a:spcPct val="100000"/>
              </a:lnSpc>
              <a:spcBef>
                <a:spcPts val="0"/>
              </a:spcBef>
              <a:spcAft>
                <a:spcPts val="0"/>
              </a:spcAft>
              <a:buClrTx/>
              <a:buSzTx/>
              <a:buFontTx/>
              <a:buNone/>
              <a:tabLst/>
              <a:defRPr/>
            </a:pPr>
            <a:endParaRPr kumimoji="0" lang="en-US" altLang="en-US" sz="1700" b="0" i="0" u="none" strike="noStrike" kern="0" cap="none" spc="0" normalizeH="0" baseline="0" noProof="0" dirty="0">
              <a:ln>
                <a:noFill/>
              </a:ln>
              <a:solidFill>
                <a:sysClr val="windowText" lastClr="000000"/>
              </a:solidFill>
              <a:effectLst/>
              <a:uLnTx/>
              <a:uFillTx/>
              <a:latin typeface="+mn-lt"/>
              <a:ea typeface="+mn-ea"/>
              <a:cs typeface="+mn-cs"/>
            </a:endParaRPr>
          </a:p>
        </p:txBody>
      </p:sp>
      <p:sp>
        <p:nvSpPr>
          <p:cNvPr id="25" name="Rectangle 24"/>
          <p:cNvSpPr/>
          <p:nvPr userDrawn="1"/>
        </p:nvSpPr>
        <p:spPr>
          <a:xfrm>
            <a:off x="2346569" y="3324742"/>
            <a:ext cx="7559431" cy="11521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lstStyle/>
          <a:p>
            <a:pPr algn="ctr"/>
            <a:endParaRPr lang="en-US"/>
          </a:p>
        </p:txBody>
      </p:sp>
      <p:sp>
        <p:nvSpPr>
          <p:cNvPr id="26" name="Text Placeholder 2"/>
          <p:cNvSpPr>
            <a:spLocks noGrp="1"/>
          </p:cNvSpPr>
          <p:nvPr>
            <p:ph type="body" idx="13" hasCustomPrompt="1"/>
          </p:nvPr>
        </p:nvSpPr>
        <p:spPr>
          <a:xfrm>
            <a:off x="2612959" y="4649021"/>
            <a:ext cx="6997317" cy="947307"/>
          </a:xfrm>
          <a:prstGeom prst="rect">
            <a:avLst/>
          </a:prstGeom>
        </p:spPr>
        <p:txBody>
          <a:bodyPr lIns="84024" tIns="42012" rIns="84024" bIns="42012" anchor="t">
            <a:normAutofit/>
          </a:bodyPr>
          <a:lstStyle>
            <a:lvl1pPr marL="0" indent="0">
              <a:spcBef>
                <a:spcPts val="0"/>
              </a:spcBef>
              <a:buNone/>
              <a:defRPr sz="1500" baseline="0">
                <a:solidFill>
                  <a:schemeClr val="accent2"/>
                </a:solidFill>
              </a:defRPr>
            </a:lvl1pPr>
            <a:lvl2pPr marL="420121" indent="0">
              <a:buNone/>
              <a:defRPr sz="1700">
                <a:solidFill>
                  <a:schemeClr val="tx1">
                    <a:tint val="75000"/>
                  </a:schemeClr>
                </a:solidFill>
              </a:defRPr>
            </a:lvl2pPr>
            <a:lvl3pPr marL="840242" indent="0">
              <a:buNone/>
              <a:defRPr sz="1500">
                <a:solidFill>
                  <a:schemeClr val="tx1">
                    <a:tint val="75000"/>
                  </a:schemeClr>
                </a:solidFill>
              </a:defRPr>
            </a:lvl3pPr>
            <a:lvl4pPr marL="1260363" indent="0">
              <a:buNone/>
              <a:defRPr sz="1300">
                <a:solidFill>
                  <a:schemeClr val="tx1">
                    <a:tint val="75000"/>
                  </a:schemeClr>
                </a:solidFill>
              </a:defRPr>
            </a:lvl4pPr>
            <a:lvl5pPr marL="1680484" indent="0">
              <a:buNone/>
              <a:defRPr sz="1300">
                <a:solidFill>
                  <a:schemeClr val="tx1">
                    <a:tint val="75000"/>
                  </a:schemeClr>
                </a:solidFill>
              </a:defRPr>
            </a:lvl5pPr>
            <a:lvl6pPr marL="2100605" indent="0">
              <a:buNone/>
              <a:defRPr sz="1300">
                <a:solidFill>
                  <a:schemeClr val="tx1">
                    <a:tint val="75000"/>
                  </a:schemeClr>
                </a:solidFill>
              </a:defRPr>
            </a:lvl6pPr>
            <a:lvl7pPr marL="2520726" indent="0">
              <a:buNone/>
              <a:defRPr sz="1300">
                <a:solidFill>
                  <a:schemeClr val="tx1">
                    <a:tint val="75000"/>
                  </a:schemeClr>
                </a:solidFill>
              </a:defRPr>
            </a:lvl7pPr>
            <a:lvl8pPr marL="2940848" indent="0">
              <a:buNone/>
              <a:defRPr sz="1300">
                <a:solidFill>
                  <a:schemeClr val="tx1">
                    <a:tint val="75000"/>
                  </a:schemeClr>
                </a:solidFill>
              </a:defRPr>
            </a:lvl8pPr>
            <a:lvl9pPr marL="3360969" indent="0">
              <a:buNone/>
              <a:defRPr sz="1300">
                <a:solidFill>
                  <a:schemeClr val="tx1">
                    <a:tint val="75000"/>
                  </a:schemeClr>
                </a:solidFill>
              </a:defRPr>
            </a:lvl9pPr>
          </a:lstStyle>
          <a:p>
            <a:pPr lvl="0"/>
            <a:r>
              <a:rPr lang="ja-JP" altLang="en-US" dirty="0" smtClean="0"/>
              <a:t>○○○○年○○月○○日</a:t>
            </a:r>
          </a:p>
          <a:p>
            <a:pPr lvl="0"/>
            <a:r>
              <a:rPr lang="ja-JP" altLang="en-US" dirty="0" smtClean="0"/>
              <a:t>株式会社ＮＴＴデータ</a:t>
            </a:r>
          </a:p>
          <a:p>
            <a:pPr lvl="0"/>
            <a:r>
              <a:rPr lang="ja-JP" altLang="en-US" dirty="0" smtClean="0"/>
              <a:t>○○ ○○ ○○ ○○</a:t>
            </a:r>
            <a:endParaRPr lang="en-US" altLang="ja-JP" dirty="0"/>
          </a:p>
        </p:txBody>
      </p:sp>
      <p:sp>
        <p:nvSpPr>
          <p:cNvPr id="27" name="Title 1"/>
          <p:cNvSpPr>
            <a:spLocks noGrp="1"/>
          </p:cNvSpPr>
          <p:nvPr>
            <p:ph type="title" hasCustomPrompt="1"/>
          </p:nvPr>
        </p:nvSpPr>
        <p:spPr>
          <a:xfrm>
            <a:off x="2612959" y="3543129"/>
            <a:ext cx="6997317" cy="900109"/>
          </a:xfrm>
          <a:prstGeom prst="rect">
            <a:avLst/>
          </a:prstGeom>
          <a:ln>
            <a:noFill/>
          </a:ln>
        </p:spPr>
        <p:txBody>
          <a:bodyPr lIns="84024" tIns="42012" rIns="84024" bIns="42012" anchor="t">
            <a:normAutofit/>
          </a:bodyPr>
          <a:lstStyle>
            <a:lvl1pPr algn="l">
              <a:spcAft>
                <a:spcPts val="0"/>
              </a:spcAft>
              <a:defRPr sz="2000" b="0" i="0" cap="none">
                <a:solidFill>
                  <a:schemeClr val="bg1"/>
                </a:solidFill>
                <a:latin typeface="Arial"/>
                <a:cs typeface="Arial"/>
              </a:defRPr>
            </a:lvl1pPr>
          </a:lstStyle>
          <a:p>
            <a:r>
              <a:rPr lang="ja-JP" altLang="en-US" dirty="0" smtClean="0"/>
              <a:t>マスタ タイトルの書式設定</a:t>
            </a:r>
            <a:endParaRPr lang="en-US" dirty="0"/>
          </a:p>
        </p:txBody>
      </p:sp>
      <p:pic>
        <p:nvPicPr>
          <p:cNvPr id="36" name="Picture 35" descr="NTT_logo_RGB.png"/>
          <p:cNvPicPr>
            <a:picLocks noChangeAspect="1"/>
          </p:cNvPicPr>
          <p:nvPr userDrawn="1"/>
        </p:nvPicPr>
        <p:blipFill>
          <a:blip r:embed="rId3"/>
          <a:stretch>
            <a:fillRect/>
          </a:stretch>
        </p:blipFill>
        <p:spPr>
          <a:xfrm>
            <a:off x="7930542" y="6185858"/>
            <a:ext cx="1567776" cy="224161"/>
          </a:xfrm>
          <a:prstGeom prst="rect">
            <a:avLst/>
          </a:prstGeom>
        </p:spPr>
      </p:pic>
      <p:pic>
        <p:nvPicPr>
          <p:cNvPr id="11" name="Picture 3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46055" y="360"/>
            <a:ext cx="7559945" cy="3328814"/>
          </a:xfrm>
          <a:prstGeom prst="rect">
            <a:avLst/>
          </a:prstGeom>
        </p:spPr>
      </p:pic>
    </p:spTree>
    <p:extLst>
      <p:ext uri="{BB962C8B-B14F-4D97-AF65-F5344CB8AC3E}">
        <p14:creationId xmlns:p14="http://schemas.microsoft.com/office/powerpoint/2010/main" val="314286239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インデックス">
    <p:spTree>
      <p:nvGrpSpPr>
        <p:cNvPr id="1" name=""/>
        <p:cNvGrpSpPr/>
        <p:nvPr/>
      </p:nvGrpSpPr>
      <p:grpSpPr>
        <a:xfrm>
          <a:off x="0" y="0"/>
          <a:ext cx="0" cy="0"/>
          <a:chOff x="0" y="0"/>
          <a:chExt cx="0" cy="0"/>
        </a:xfrm>
      </p:grpSpPr>
      <p:grpSp>
        <p:nvGrpSpPr>
          <p:cNvPr id="28" name="Group 51"/>
          <p:cNvGrpSpPr/>
          <p:nvPr userDrawn="1"/>
        </p:nvGrpSpPr>
        <p:grpSpPr>
          <a:xfrm>
            <a:off x="0" y="6738104"/>
            <a:ext cx="9906000" cy="119896"/>
            <a:chOff x="0" y="6731877"/>
            <a:chExt cx="10688638" cy="132052"/>
          </a:xfrm>
        </p:grpSpPr>
        <p:sp>
          <p:nvSpPr>
            <p:cNvPr id="29" name="Rectangle 52"/>
            <p:cNvSpPr/>
            <p:nvPr userDrawn="1"/>
          </p:nvSpPr>
          <p:spPr>
            <a:xfrm>
              <a:off x="0" y="6731877"/>
              <a:ext cx="10688638" cy="132052"/>
            </a:xfrm>
            <a:prstGeom prst="rect">
              <a:avLst/>
            </a:prstGeom>
            <a:solidFill>
              <a:srgbClr val="E1E7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103"/>
            <p:cNvGrpSpPr/>
            <p:nvPr userDrawn="1"/>
          </p:nvGrpSpPr>
          <p:grpSpPr>
            <a:xfrm>
              <a:off x="0" y="6731877"/>
              <a:ext cx="735013" cy="132052"/>
              <a:chOff x="0" y="6296155"/>
              <a:chExt cx="735013" cy="132052"/>
            </a:xfrm>
          </p:grpSpPr>
          <p:sp>
            <p:nvSpPr>
              <p:cNvPr id="31" name="Rectangle 54"/>
              <p:cNvSpPr/>
              <p:nvPr userDrawn="1"/>
            </p:nvSpPr>
            <p:spPr>
              <a:xfrm>
                <a:off x="612511" y="6296155"/>
                <a:ext cx="122502" cy="132052"/>
              </a:xfrm>
              <a:prstGeom prst="rect">
                <a:avLst/>
              </a:prstGeom>
              <a:solidFill>
                <a:srgbClr val="E6B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55"/>
              <p:cNvSpPr/>
              <p:nvPr userDrawn="1"/>
            </p:nvSpPr>
            <p:spPr>
              <a:xfrm>
                <a:off x="490009" y="6296155"/>
                <a:ext cx="122502" cy="132052"/>
              </a:xfrm>
              <a:prstGeom prst="rect">
                <a:avLst/>
              </a:prstGeom>
              <a:solidFill>
                <a:srgbClr val="C96953"/>
              </a:solidFill>
              <a:ln w="9525">
                <a:noFill/>
                <a:miter lim="800000"/>
                <a:headEnd/>
                <a:tailEnd/>
              </a:ln>
              <a:effectLst/>
            </p:spPr>
            <p:txBody>
              <a:bodyPr wrap="none" anchor="ctr"/>
              <a:lstStyle/>
              <a:p>
                <a:pPr marL="0" marR="0" lvl="0" indent="0" algn="l" defTabSz="840242" rtl="0" eaLnBrk="1" fontAlgn="auto" latinLnBrk="0" hangingPunct="1">
                  <a:lnSpc>
                    <a:spcPct val="100000"/>
                  </a:lnSpc>
                  <a:spcBef>
                    <a:spcPts val="0"/>
                  </a:spcBef>
                  <a:spcAft>
                    <a:spcPts val="0"/>
                  </a:spcAft>
                  <a:buClrTx/>
                  <a:buSzTx/>
                  <a:buFontTx/>
                  <a:buNone/>
                  <a:tabLst/>
                  <a:defRPr/>
                </a:pPr>
                <a:endParaRPr kumimoji="0" lang="en-US" altLang="en-US" sz="1700" b="0" i="0" u="none" strike="noStrike" kern="0" cap="none" spc="0" normalizeH="0" baseline="0" noProof="0" dirty="0">
                  <a:ln>
                    <a:noFill/>
                  </a:ln>
                  <a:solidFill>
                    <a:sysClr val="windowText" lastClr="000000"/>
                  </a:solidFill>
                  <a:effectLst/>
                  <a:uLnTx/>
                  <a:uFillTx/>
                  <a:latin typeface="+mn-lt"/>
                  <a:ea typeface="+mn-ea"/>
                  <a:cs typeface="+mn-cs"/>
                </a:endParaRPr>
              </a:p>
            </p:txBody>
          </p:sp>
          <p:sp>
            <p:nvSpPr>
              <p:cNvPr id="33" name="Rectangle 56"/>
              <p:cNvSpPr/>
              <p:nvPr userDrawn="1"/>
            </p:nvSpPr>
            <p:spPr>
              <a:xfrm>
                <a:off x="367507" y="6296155"/>
                <a:ext cx="122502" cy="132052"/>
              </a:xfrm>
              <a:prstGeom prst="rect">
                <a:avLst/>
              </a:prstGeom>
              <a:solidFill>
                <a:srgbClr val="6785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57"/>
              <p:cNvSpPr/>
              <p:nvPr userDrawn="1"/>
            </p:nvSpPr>
            <p:spPr>
              <a:xfrm>
                <a:off x="245004" y="6296155"/>
                <a:ext cx="122502" cy="132052"/>
              </a:xfrm>
              <a:prstGeom prst="rect">
                <a:avLst/>
              </a:prstGeom>
              <a:solidFill>
                <a:srgbClr val="0080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58"/>
              <p:cNvSpPr/>
              <p:nvPr userDrawn="1"/>
            </p:nvSpPr>
            <p:spPr>
              <a:xfrm>
                <a:off x="122502" y="6296155"/>
                <a:ext cx="122502" cy="132052"/>
              </a:xfrm>
              <a:prstGeom prst="rect">
                <a:avLst/>
              </a:prstGeom>
              <a:solidFill>
                <a:srgbClr val="6F7796"/>
              </a:solidFill>
              <a:ln w="9525">
                <a:noFill/>
                <a:miter lim="800000"/>
                <a:headEnd/>
                <a:tailEnd/>
              </a:ln>
              <a:effectLst/>
            </p:spPr>
            <p:txBody>
              <a:bodyPr wrap="none" anchor="ctr"/>
              <a:lstStyle/>
              <a:p>
                <a:pPr marL="0" marR="0" lvl="0" indent="0" algn="l" defTabSz="840242" rtl="0" eaLnBrk="1" fontAlgn="auto" latinLnBrk="0" hangingPunct="1">
                  <a:lnSpc>
                    <a:spcPct val="100000"/>
                  </a:lnSpc>
                  <a:spcBef>
                    <a:spcPts val="0"/>
                  </a:spcBef>
                  <a:spcAft>
                    <a:spcPts val="0"/>
                  </a:spcAft>
                  <a:buClrTx/>
                  <a:buSzTx/>
                  <a:buFontTx/>
                  <a:buNone/>
                  <a:tabLst/>
                  <a:defRPr/>
                </a:pPr>
                <a:endParaRPr kumimoji="0" lang="en-US" altLang="en-US" sz="1700" b="0" i="0" u="none" strike="noStrike" kern="0" cap="none" spc="0" normalizeH="0" baseline="0" noProof="0" dirty="0">
                  <a:ln>
                    <a:noFill/>
                  </a:ln>
                  <a:solidFill>
                    <a:sysClr val="windowText" lastClr="000000"/>
                  </a:solidFill>
                  <a:effectLst/>
                  <a:uLnTx/>
                  <a:uFillTx/>
                  <a:latin typeface="+mn-lt"/>
                  <a:ea typeface="+mn-ea"/>
                  <a:cs typeface="+mn-cs"/>
                </a:endParaRPr>
              </a:p>
            </p:txBody>
          </p:sp>
          <p:sp>
            <p:nvSpPr>
              <p:cNvPr id="36" name="Rectangle 59"/>
              <p:cNvSpPr/>
              <p:nvPr userDrawn="1"/>
            </p:nvSpPr>
            <p:spPr>
              <a:xfrm>
                <a:off x="0" y="6296155"/>
                <a:ext cx="122502" cy="132052"/>
              </a:xfrm>
              <a:prstGeom prst="rect">
                <a:avLst/>
              </a:prstGeom>
              <a:solidFill>
                <a:srgbClr val="3F4973"/>
              </a:solidFill>
              <a:ln w="9525">
                <a:noFill/>
                <a:miter lim="800000"/>
                <a:headEnd/>
                <a:tailEnd/>
              </a:ln>
              <a:effectLst/>
            </p:spPr>
            <p:txBody>
              <a:bodyPr wrap="none" anchor="ctr"/>
              <a:lstStyle/>
              <a:p>
                <a:pPr marL="0" marR="0" lvl="0" indent="0" algn="l" defTabSz="840242" rtl="0" eaLnBrk="1" fontAlgn="auto" latinLnBrk="0" hangingPunct="1">
                  <a:lnSpc>
                    <a:spcPct val="100000"/>
                  </a:lnSpc>
                  <a:spcBef>
                    <a:spcPts val="0"/>
                  </a:spcBef>
                  <a:spcAft>
                    <a:spcPts val="0"/>
                  </a:spcAft>
                  <a:buClrTx/>
                  <a:buSzTx/>
                  <a:buFontTx/>
                  <a:buNone/>
                  <a:tabLst/>
                  <a:defRPr/>
                </a:pPr>
                <a:endParaRPr kumimoji="0" lang="en-US" altLang="en-US" sz="1700" b="0" i="0" u="none" strike="noStrike" kern="0" cap="none" spc="0" normalizeH="0" baseline="0" noProof="0" dirty="0">
                  <a:ln>
                    <a:noFill/>
                  </a:ln>
                  <a:solidFill>
                    <a:sysClr val="windowText" lastClr="000000"/>
                  </a:solidFill>
                  <a:effectLst/>
                  <a:uLnTx/>
                  <a:uFillTx/>
                  <a:latin typeface="+mn-lt"/>
                  <a:ea typeface="+mn-ea"/>
                  <a:cs typeface="+mn-cs"/>
                </a:endParaRPr>
              </a:p>
            </p:txBody>
          </p:sp>
        </p:grpSp>
      </p:grpSp>
      <p:sp>
        <p:nvSpPr>
          <p:cNvPr id="3" name="Rectangle 20"/>
          <p:cNvSpPr/>
          <p:nvPr userDrawn="1"/>
        </p:nvSpPr>
        <p:spPr>
          <a:xfrm>
            <a:off x="0" y="0"/>
            <a:ext cx="8380302" cy="664180"/>
          </a:xfrm>
          <a:prstGeom prst="rect">
            <a:avLst/>
          </a:prstGeom>
          <a:solidFill>
            <a:srgbClr val="E1E7F3"/>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p>
        </p:txBody>
      </p:sp>
      <p:sp>
        <p:nvSpPr>
          <p:cNvPr id="5" name="Rectangle 40"/>
          <p:cNvSpPr/>
          <p:nvPr userDrawn="1"/>
        </p:nvSpPr>
        <p:spPr>
          <a:xfrm>
            <a:off x="8380597" y="0"/>
            <a:ext cx="1525403" cy="664180"/>
          </a:xfrm>
          <a:prstGeom prst="rect">
            <a:avLst/>
          </a:prstGeom>
          <a:solidFill>
            <a:srgbClr val="E1E7F3">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lstStyle/>
          <a:p>
            <a:pPr algn="ctr"/>
            <a:endParaRPr lang="en-US"/>
          </a:p>
        </p:txBody>
      </p:sp>
      <p:pic>
        <p:nvPicPr>
          <p:cNvPr id="6" name="Picture 41" descr="NTT_logo_RGB.png"/>
          <p:cNvPicPr>
            <a:picLocks noChangeAspect="1"/>
          </p:cNvPicPr>
          <p:nvPr userDrawn="1"/>
        </p:nvPicPr>
        <p:blipFill>
          <a:blip r:embed="rId2"/>
          <a:stretch>
            <a:fillRect/>
          </a:stretch>
        </p:blipFill>
        <p:spPr>
          <a:xfrm>
            <a:off x="8564211" y="281447"/>
            <a:ext cx="1161001" cy="165999"/>
          </a:xfrm>
          <a:prstGeom prst="rect">
            <a:avLst/>
          </a:prstGeom>
        </p:spPr>
      </p:pic>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16" name="TextBox 36"/>
          <p:cNvSpPr txBox="1"/>
          <p:nvPr userDrawn="1"/>
        </p:nvSpPr>
        <p:spPr>
          <a:xfrm>
            <a:off x="9612906" y="6742237"/>
            <a:ext cx="293094" cy="123111"/>
          </a:xfrm>
          <a:prstGeom prst="rect">
            <a:avLst/>
          </a:prstGeom>
          <a:noFill/>
        </p:spPr>
        <p:txBody>
          <a:bodyPr wrap="square" lIns="84024" tIns="0" rIns="84024" bIns="0" rtlCol="0">
            <a:spAutoFit/>
          </a:bodyPr>
          <a:lstStyle/>
          <a:p>
            <a:fld id="{B81353C4-87EF-784D-9B49-76D7931112DF}" type="slidenum">
              <a:rPr lang="en-US" sz="800" smtClean="0">
                <a:latin typeface="Arial"/>
                <a:cs typeface="Arial"/>
              </a:rPr>
              <a:pPr/>
              <a:t>‹#›</a:t>
            </a:fld>
            <a:endParaRPr lang="en-US" sz="800" dirty="0">
              <a:latin typeface="Arial"/>
              <a:cs typeface="Arial"/>
            </a:endParaRPr>
          </a:p>
        </p:txBody>
      </p:sp>
      <p:sp>
        <p:nvSpPr>
          <p:cNvPr id="17" name="TextBox 37"/>
          <p:cNvSpPr txBox="1"/>
          <p:nvPr userDrawn="1"/>
        </p:nvSpPr>
        <p:spPr>
          <a:xfrm>
            <a:off x="711926" y="6757105"/>
            <a:ext cx="2189236" cy="92333"/>
          </a:xfrm>
          <a:prstGeom prst="rect">
            <a:avLst/>
          </a:prstGeom>
          <a:noFill/>
        </p:spPr>
        <p:txBody>
          <a:bodyPr wrap="square" lIns="84024" tIns="0" rIns="84024" bIns="0" rtlCol="0">
            <a:spAutoFit/>
          </a:bodyPr>
          <a:lstStyle/>
          <a:p>
            <a:r>
              <a:rPr lang="en-US" sz="600" dirty="0" smtClean="0">
                <a:latin typeface="Arial"/>
                <a:cs typeface="Arial"/>
              </a:rPr>
              <a:t>Copyright © 2016</a:t>
            </a:r>
            <a:r>
              <a:rPr lang="en-US" altLang="ja-JP" sz="600" dirty="0" smtClean="0">
                <a:latin typeface="Arial"/>
                <a:cs typeface="Arial"/>
              </a:rPr>
              <a:t> </a:t>
            </a:r>
            <a:r>
              <a:rPr lang="en-US" sz="600" baseline="0" dirty="0" smtClean="0">
                <a:latin typeface="Arial"/>
                <a:cs typeface="Arial"/>
              </a:rPr>
              <a:t>NTT DATA Corporation</a:t>
            </a:r>
            <a:endParaRPr lang="en-US" sz="600" dirty="0">
              <a:latin typeface="Arial"/>
              <a:cs typeface="Arial"/>
            </a:endParaRPr>
          </a:p>
        </p:txBody>
      </p:sp>
      <p:sp>
        <p:nvSpPr>
          <p:cNvPr id="18" name="Content Placeholder 2"/>
          <p:cNvSpPr>
            <a:spLocks noGrp="1"/>
          </p:cNvSpPr>
          <p:nvPr>
            <p:ph idx="1"/>
          </p:nvPr>
        </p:nvSpPr>
        <p:spPr>
          <a:xfrm>
            <a:off x="674785" y="1273519"/>
            <a:ext cx="8935491" cy="4653361"/>
          </a:xfrm>
          <a:prstGeom prst="rect">
            <a:avLst/>
          </a:prstGeom>
        </p:spPr>
        <p:txBody>
          <a:bodyPr lIns="168048" tIns="42012" rIns="84024" bIns="42012">
            <a:normAutofit/>
          </a:bodyPr>
          <a:lstStyle>
            <a:lvl1pPr marL="420121" marR="0" indent="-420121" algn="l" defTabSz="420121" rtl="0" eaLnBrk="1" fontAlgn="auto" latinLnBrk="0" hangingPunct="1">
              <a:lnSpc>
                <a:spcPct val="150000"/>
              </a:lnSpc>
              <a:spcBef>
                <a:spcPts val="0"/>
              </a:spcBef>
              <a:spcAft>
                <a:spcPts val="0"/>
              </a:spcAft>
              <a:buClrTx/>
              <a:buSzTx/>
              <a:buFont typeface="Wingdings" charset="2"/>
              <a:buNone/>
              <a:tabLst/>
              <a:defRPr sz="1800">
                <a:latin typeface="+mn-ea"/>
                <a:ea typeface="+mn-ea"/>
              </a:defRPr>
            </a:lvl1pPr>
            <a:lvl2pPr marL="840242" indent="-420121">
              <a:buFont typeface="+mj-lt"/>
              <a:buAutoNum type="arabicPeriod"/>
              <a:defRPr/>
            </a:lvl2pPr>
            <a:lvl3pPr marL="1260363" indent="-420121">
              <a:buFont typeface="+mj-lt"/>
              <a:buAutoNum type="arabicPeriod"/>
              <a:defRPr/>
            </a:lvl3pPr>
            <a:lvl4pPr marL="1575454" indent="-315091">
              <a:buFont typeface="+mj-lt"/>
              <a:buAutoNum type="arabicPeriod"/>
              <a:defRPr/>
            </a:lvl4pPr>
            <a:lvl5pPr marL="1995575" indent="-315091">
              <a:buFont typeface="+mj-lt"/>
              <a:buAutoNum type="arabicPeriod"/>
              <a:defRPr/>
            </a:lvl5pPr>
          </a:lstStyle>
          <a:p>
            <a:pPr lvl="0"/>
            <a:r>
              <a:rPr lang="ja-JP" altLang="en-US" smtClean="0"/>
              <a:t>マスター テキストの書式設定</a:t>
            </a:r>
          </a:p>
        </p:txBody>
      </p:sp>
      <p:pic>
        <p:nvPicPr>
          <p:cNvPr id="19" name="Picture 31" descr="NTT_Title_and_Content.jpg"/>
          <p:cNvPicPr>
            <a:picLocks noChangeAspect="1"/>
          </p:cNvPicPr>
          <p:nvPr userDrawn="1"/>
        </p:nvPicPr>
        <p:blipFill>
          <a:blip r:embed="rId3"/>
          <a:stretch>
            <a:fillRect/>
          </a:stretch>
        </p:blipFill>
        <p:spPr>
          <a:xfrm>
            <a:off x="0" y="0"/>
            <a:ext cx="677957" cy="664180"/>
          </a:xfrm>
          <a:prstGeom prst="rect">
            <a:avLst/>
          </a:prstGeom>
        </p:spPr>
      </p:pic>
    </p:spTree>
    <p:extLst>
      <p:ext uri="{BB962C8B-B14F-4D97-AF65-F5344CB8AC3E}">
        <p14:creationId xmlns:p14="http://schemas.microsoft.com/office/powerpoint/2010/main" val="289819620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セクション見出し">
    <p:spTree>
      <p:nvGrpSpPr>
        <p:cNvPr id="1" name=""/>
        <p:cNvGrpSpPr/>
        <p:nvPr/>
      </p:nvGrpSpPr>
      <p:grpSpPr>
        <a:xfrm>
          <a:off x="0" y="0"/>
          <a:ext cx="0" cy="0"/>
          <a:chOff x="0" y="0"/>
          <a:chExt cx="0" cy="0"/>
        </a:xfrm>
      </p:grpSpPr>
      <p:pic>
        <p:nvPicPr>
          <p:cNvPr id="18" name="Picture 17" descr="NTT_Section_Divider.jpg"/>
          <p:cNvPicPr>
            <a:picLocks noChangeAspect="1"/>
          </p:cNvPicPr>
          <p:nvPr userDrawn="1"/>
        </p:nvPicPr>
        <p:blipFill>
          <a:blip r:embed="rId2"/>
          <a:stretch>
            <a:fillRect/>
          </a:stretch>
        </p:blipFill>
        <p:spPr>
          <a:xfrm>
            <a:off x="0" y="2045070"/>
            <a:ext cx="1415235" cy="1386475"/>
          </a:xfrm>
          <a:prstGeom prst="rect">
            <a:avLst/>
          </a:prstGeom>
        </p:spPr>
      </p:pic>
      <p:sp>
        <p:nvSpPr>
          <p:cNvPr id="19" name="Rectangle 18"/>
          <p:cNvSpPr/>
          <p:nvPr userDrawn="1"/>
        </p:nvSpPr>
        <p:spPr>
          <a:xfrm>
            <a:off x="234" y="6743488"/>
            <a:ext cx="9905766" cy="114513"/>
          </a:xfrm>
          <a:prstGeom prst="rect">
            <a:avLst/>
          </a:prstGeom>
          <a:solidFill>
            <a:srgbClr val="E1E7F3"/>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lstStyle/>
          <a:p>
            <a:pPr algn="ctr"/>
            <a:endParaRPr lang="en-US"/>
          </a:p>
        </p:txBody>
      </p:sp>
      <p:sp>
        <p:nvSpPr>
          <p:cNvPr id="20" name="TextBox 19"/>
          <p:cNvSpPr txBox="1"/>
          <p:nvPr userDrawn="1"/>
        </p:nvSpPr>
        <p:spPr>
          <a:xfrm>
            <a:off x="0" y="6753242"/>
            <a:ext cx="2189236" cy="92333"/>
          </a:xfrm>
          <a:prstGeom prst="rect">
            <a:avLst/>
          </a:prstGeom>
          <a:noFill/>
        </p:spPr>
        <p:txBody>
          <a:bodyPr wrap="square" lIns="84024" tIns="0" rIns="84024" bIns="0" rtlCol="0">
            <a:spAutoFit/>
          </a:bodyPr>
          <a:lstStyle/>
          <a:p>
            <a:r>
              <a:rPr lang="en-US" sz="600" dirty="0" smtClean="0">
                <a:latin typeface="Arial"/>
                <a:cs typeface="Arial"/>
              </a:rPr>
              <a:t>Copyright © 2016 </a:t>
            </a:r>
            <a:r>
              <a:rPr lang="en-US" sz="600" baseline="0" dirty="0" smtClean="0">
                <a:latin typeface="Arial"/>
                <a:cs typeface="Arial"/>
              </a:rPr>
              <a:t>NTT DATA Corporation</a:t>
            </a:r>
            <a:endParaRPr lang="en-US" sz="600" dirty="0">
              <a:latin typeface="Arial"/>
              <a:cs typeface="Arial"/>
            </a:endParaRPr>
          </a:p>
        </p:txBody>
      </p:sp>
      <p:sp>
        <p:nvSpPr>
          <p:cNvPr id="21" name="Rectangle 20"/>
          <p:cNvSpPr/>
          <p:nvPr userDrawn="1"/>
        </p:nvSpPr>
        <p:spPr>
          <a:xfrm>
            <a:off x="1409654" y="2045743"/>
            <a:ext cx="8496346" cy="694736"/>
          </a:xfrm>
          <a:prstGeom prst="rect">
            <a:avLst/>
          </a:prstGeom>
          <a:solidFill>
            <a:schemeClr val="accent2"/>
          </a:solidFill>
          <a:ln w="9525">
            <a:noFill/>
            <a:miter lim="800000"/>
            <a:headEnd/>
            <a:tailEnd/>
          </a:ln>
          <a:effectLst/>
        </p:spPr>
        <p:txBody>
          <a:bodyPr wrap="none" lIns="84024" tIns="42012" rIns="84024" bIns="42012" anchor="ctr"/>
          <a:lstStyle/>
          <a:p>
            <a:pPr marL="0" marR="0" lvl="0" indent="0" algn="l" defTabSz="840242" rtl="0" eaLnBrk="1" fontAlgn="auto" latinLnBrk="0" hangingPunct="1">
              <a:lnSpc>
                <a:spcPct val="100000"/>
              </a:lnSpc>
              <a:spcBef>
                <a:spcPts val="0"/>
              </a:spcBef>
              <a:spcAft>
                <a:spcPts val="0"/>
              </a:spcAft>
              <a:buClrTx/>
              <a:buSzTx/>
              <a:buFontTx/>
              <a:buNone/>
              <a:tabLst/>
              <a:defRPr/>
            </a:pPr>
            <a:endParaRPr kumimoji="0" lang="en-US" altLang="en-US" sz="1700" b="0" i="0" u="none" strike="noStrike" kern="0" cap="none" spc="0" normalizeH="0" baseline="0" noProof="0" dirty="0">
              <a:ln>
                <a:noFill/>
              </a:ln>
              <a:solidFill>
                <a:sysClr val="windowText" lastClr="000000"/>
              </a:solidFill>
              <a:effectLst/>
              <a:uLnTx/>
              <a:uFillTx/>
              <a:latin typeface="+mn-lt"/>
              <a:ea typeface="+mn-ea"/>
              <a:cs typeface="+mn-cs"/>
            </a:endParaRPr>
          </a:p>
        </p:txBody>
      </p:sp>
      <p:sp>
        <p:nvSpPr>
          <p:cNvPr id="22" name="Rectangle 21"/>
          <p:cNvSpPr/>
          <p:nvPr userDrawn="1"/>
        </p:nvSpPr>
        <p:spPr>
          <a:xfrm>
            <a:off x="1410370" y="2740479"/>
            <a:ext cx="8495630" cy="691404"/>
          </a:xfrm>
          <a:prstGeom prst="rect">
            <a:avLst/>
          </a:prstGeom>
          <a:solidFill>
            <a:srgbClr val="A4B6DA"/>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lstStyle/>
          <a:p>
            <a:pPr algn="ctr"/>
            <a:endParaRPr lang="en-US"/>
          </a:p>
        </p:txBody>
      </p:sp>
      <p:sp>
        <p:nvSpPr>
          <p:cNvPr id="23" name="Title 1"/>
          <p:cNvSpPr>
            <a:spLocks noGrp="1"/>
          </p:cNvSpPr>
          <p:nvPr>
            <p:ph type="title"/>
          </p:nvPr>
        </p:nvSpPr>
        <p:spPr>
          <a:xfrm>
            <a:off x="1530112" y="2061238"/>
            <a:ext cx="7491659" cy="662074"/>
          </a:xfrm>
          <a:prstGeom prst="rect">
            <a:avLst/>
          </a:prstGeom>
        </p:spPr>
        <p:txBody>
          <a:bodyPr lIns="84024" tIns="42012" rIns="84024" bIns="42012" anchor="ctr" anchorCtr="0">
            <a:normAutofit/>
          </a:bodyPr>
          <a:lstStyle>
            <a:lvl1pPr>
              <a:defRPr>
                <a:solidFill>
                  <a:schemeClr val="bg1"/>
                </a:solidFill>
              </a:defRPr>
            </a:lvl1pPr>
          </a:lstStyle>
          <a:p>
            <a:r>
              <a:rPr lang="ja-JP" altLang="en-US" sz="2000" smtClean="0"/>
              <a:t>マスター タイトルの書式設定</a:t>
            </a:r>
            <a:endParaRPr lang="en-US" sz="2000" dirty="0"/>
          </a:p>
        </p:txBody>
      </p:sp>
      <p:sp>
        <p:nvSpPr>
          <p:cNvPr id="25" name="TextBox 24"/>
          <p:cNvSpPr txBox="1"/>
          <p:nvPr userDrawn="1"/>
        </p:nvSpPr>
        <p:spPr>
          <a:xfrm>
            <a:off x="9612906" y="6742237"/>
            <a:ext cx="293094" cy="123111"/>
          </a:xfrm>
          <a:prstGeom prst="rect">
            <a:avLst/>
          </a:prstGeom>
          <a:noFill/>
        </p:spPr>
        <p:txBody>
          <a:bodyPr wrap="square" lIns="84024" tIns="0" rIns="84024" bIns="0" rtlCol="0">
            <a:spAutoFit/>
          </a:bodyPr>
          <a:lstStyle/>
          <a:p>
            <a:fld id="{B81353C4-87EF-784D-9B49-76D7931112DF}" type="slidenum">
              <a:rPr lang="en-US" sz="800" smtClean="0">
                <a:latin typeface="Arial"/>
                <a:cs typeface="Arial"/>
              </a:rPr>
              <a:pPr/>
              <a:t>‹#›</a:t>
            </a:fld>
            <a:endParaRPr lang="en-US" sz="800" dirty="0">
              <a:latin typeface="Arial"/>
              <a:cs typeface="Arial"/>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タイトルとコンテンツ">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7" name="コンテンツ プレースホルダー 6"/>
          <p:cNvSpPr>
            <a:spLocks noGrp="1"/>
          </p:cNvSpPr>
          <p:nvPr>
            <p:ph sz="quarter" idx="10"/>
          </p:nvPr>
        </p:nvSpPr>
        <p:spPr>
          <a:xfrm>
            <a:off x="297366" y="944176"/>
            <a:ext cx="9337288" cy="5560702"/>
          </a:xfrm>
          <a:prstGeom prst="rect">
            <a:avLst/>
          </a:prstGeom>
        </p:spPr>
        <p:txBody>
          <a:bodyPr/>
          <a:lstStyle>
            <a:lvl1pPr marL="0" indent="0">
              <a:buFontTx/>
              <a:buNone/>
              <a:defRPr/>
            </a:lvl1pPr>
            <a:lvl2pPr marL="682526" indent="-225392">
              <a:buFont typeface="Wingdings" pitchFamily="2" charset="2"/>
              <a:buChar char="Ø"/>
              <a:defRPr/>
            </a:lvl2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二つのコンテンツ">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7" name="コンテンツ プレースホルダー 6"/>
          <p:cNvSpPr>
            <a:spLocks noGrp="1"/>
          </p:cNvSpPr>
          <p:nvPr>
            <p:ph sz="quarter" idx="10"/>
          </p:nvPr>
        </p:nvSpPr>
        <p:spPr>
          <a:xfrm>
            <a:off x="297366" y="944060"/>
            <a:ext cx="4497658" cy="5560702"/>
          </a:xfrm>
          <a:prstGeom prst="rect">
            <a:avLst/>
          </a:prstGeom>
        </p:spPr>
        <p:txBody>
          <a:bodyPr/>
          <a:lstStyle>
            <a:lvl1pPr marL="0" indent="0">
              <a:buFontTx/>
              <a:buNone/>
              <a:defRPr/>
            </a:lvl1pPr>
            <a:lvl2pPr marL="682526" indent="-225392">
              <a:buFont typeface="Wingdings" pitchFamily="2" charset="2"/>
              <a:buChar char="Ø"/>
              <a:defRPr/>
            </a:lvl2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dirty="0"/>
          </a:p>
        </p:txBody>
      </p:sp>
      <p:sp>
        <p:nvSpPr>
          <p:cNvPr id="3" name="コンテンツ プレースホルダー 2"/>
          <p:cNvSpPr>
            <a:spLocks noGrp="1"/>
          </p:cNvSpPr>
          <p:nvPr>
            <p:ph sz="quarter" idx="11"/>
          </p:nvPr>
        </p:nvSpPr>
        <p:spPr>
          <a:xfrm>
            <a:off x="5151863" y="944060"/>
            <a:ext cx="4505325" cy="5561013"/>
          </a:xfrm>
          <a:prstGeom prst="rect">
            <a:avLst/>
          </a:prstGeom>
        </p:spPr>
        <p:txBody>
          <a:bodyPr/>
          <a:lstStyle>
            <a:lvl1pPr>
              <a:defRPr lang="ja-JP" altLang="en-US" dirty="0" smtClean="0"/>
            </a:lvl1pPr>
            <a:lvl2pPr>
              <a:defRPr lang="ja-JP" altLang="en-US" dirty="0" smtClean="0"/>
            </a:lvl2pPr>
            <a:lvl3pPr>
              <a:defRPr lang="ja-JP" altLang="en-US" dirty="0" smtClean="0"/>
            </a:lvl3pPr>
            <a:lvl4pPr>
              <a:defRPr lang="ja-JP" altLang="en-US" dirty="0" smtClean="0"/>
            </a:lvl4pPr>
            <a:lvl5pPr>
              <a:defRPr lang="ja-JP" altLang="en-US" dirty="0"/>
            </a:lvl5pPr>
          </a:lstStyle>
          <a:p>
            <a:pPr marL="0" lvl="0" indent="0">
              <a:buFontTx/>
              <a:buNone/>
            </a:pPr>
            <a:r>
              <a:rPr kumimoji="1" lang="ja-JP" altLang="en-US" smtClean="0"/>
              <a:t>マスター テキストの書式設定</a:t>
            </a:r>
          </a:p>
          <a:p>
            <a:pPr marL="0" lvl="1" indent="0">
              <a:buFontTx/>
              <a:buNone/>
            </a:pPr>
            <a:r>
              <a:rPr kumimoji="1" lang="ja-JP" altLang="en-US" smtClean="0"/>
              <a:t>第 </a:t>
            </a:r>
            <a:r>
              <a:rPr kumimoji="1" lang="en-US" altLang="ja-JP" smtClean="0"/>
              <a:t>2 </a:t>
            </a:r>
            <a:r>
              <a:rPr kumimoji="1" lang="ja-JP" altLang="en-US" smtClean="0"/>
              <a:t>レベル</a:t>
            </a:r>
          </a:p>
          <a:p>
            <a:pPr marL="0" lvl="2" indent="0">
              <a:buFontTx/>
              <a:buNone/>
            </a:pPr>
            <a:r>
              <a:rPr kumimoji="1" lang="ja-JP" altLang="en-US" smtClean="0"/>
              <a:t>第 </a:t>
            </a:r>
            <a:r>
              <a:rPr kumimoji="1" lang="en-US" altLang="ja-JP" smtClean="0"/>
              <a:t>3 </a:t>
            </a:r>
            <a:r>
              <a:rPr kumimoji="1" lang="ja-JP" altLang="en-US" smtClean="0"/>
              <a:t>レベル</a:t>
            </a:r>
          </a:p>
          <a:p>
            <a:pPr marL="0" lvl="3" indent="0">
              <a:buFontTx/>
              <a:buNone/>
            </a:pPr>
            <a:r>
              <a:rPr kumimoji="1" lang="ja-JP" altLang="en-US" smtClean="0"/>
              <a:t>第 </a:t>
            </a:r>
            <a:r>
              <a:rPr kumimoji="1" lang="en-US" altLang="ja-JP" smtClean="0"/>
              <a:t>4 </a:t>
            </a:r>
            <a:r>
              <a:rPr kumimoji="1" lang="ja-JP" altLang="en-US" smtClean="0"/>
              <a:t>レベル</a:t>
            </a:r>
          </a:p>
          <a:p>
            <a:pPr marL="0" lvl="4" indent="0">
              <a:buFontTx/>
              <a:buNone/>
            </a:pPr>
            <a:r>
              <a:rPr kumimoji="1" lang="ja-JP" altLang="en-US" smtClean="0"/>
              <a:t>第 </a:t>
            </a:r>
            <a:r>
              <a:rPr kumimoji="1" lang="en-US" altLang="ja-JP" smtClean="0"/>
              <a:t>5 </a:t>
            </a:r>
            <a:r>
              <a:rPr kumimoji="1" lang="ja-JP" altLang="en-US" smtClean="0"/>
              <a:t>レベル</a:t>
            </a:r>
            <a:endParaRPr kumimoji="1" lang="ja-JP" altLang="en-US" dirty="0"/>
          </a:p>
        </p:txBody>
      </p:sp>
    </p:spTree>
    <p:extLst>
      <p:ext uri="{BB962C8B-B14F-4D97-AF65-F5344CB8AC3E}">
        <p14:creationId xmlns:p14="http://schemas.microsoft.com/office/powerpoint/2010/main" val="421758973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smtClean="0"/>
              <a:t>マスター タイトルの書式設定</a:t>
            </a:r>
            <a:endParaRPr kumimoji="1" lang="ja-JP" altLang="en-US"/>
          </a:p>
        </p:txBody>
      </p:sp>
    </p:spTree>
    <p:extLst>
      <p:ext uri="{BB962C8B-B14F-4D97-AF65-F5344CB8AC3E}">
        <p14:creationId xmlns:p14="http://schemas.microsoft.com/office/powerpoint/2010/main" val="37412913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41442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ブランドスライド">
    <p:spTree>
      <p:nvGrpSpPr>
        <p:cNvPr id="1" name=""/>
        <p:cNvGrpSpPr/>
        <p:nvPr/>
      </p:nvGrpSpPr>
      <p:grpSpPr>
        <a:xfrm>
          <a:off x="0" y="0"/>
          <a:ext cx="0" cy="0"/>
          <a:chOff x="0" y="0"/>
          <a:chExt cx="0" cy="0"/>
        </a:xfrm>
      </p:grpSpPr>
      <p:sp>
        <p:nvSpPr>
          <p:cNvPr id="7" name="TextBox 6"/>
          <p:cNvSpPr txBox="1"/>
          <p:nvPr userDrawn="1"/>
        </p:nvSpPr>
        <p:spPr>
          <a:xfrm>
            <a:off x="-255" y="6129641"/>
            <a:ext cx="2371673" cy="92333"/>
          </a:xfrm>
          <a:prstGeom prst="rect">
            <a:avLst/>
          </a:prstGeom>
          <a:noFill/>
        </p:spPr>
        <p:txBody>
          <a:bodyPr wrap="square" lIns="84024" tIns="0" rIns="84024" bIns="0" rtlCol="0">
            <a:spAutoFit/>
          </a:bodyPr>
          <a:lstStyle/>
          <a:p>
            <a:r>
              <a:rPr lang="en-US" sz="600" dirty="0" smtClean="0">
                <a:latin typeface="Arial"/>
                <a:cs typeface="Arial"/>
              </a:rPr>
              <a:t>Copyright © 2011</a:t>
            </a:r>
            <a:r>
              <a:rPr lang="en-US" sz="600" baseline="0" dirty="0" smtClean="0">
                <a:latin typeface="Arial"/>
                <a:cs typeface="Arial"/>
              </a:rPr>
              <a:t> NTT DATA Corporation</a:t>
            </a:r>
            <a:endParaRPr lang="en-US" sz="600" dirty="0">
              <a:latin typeface="Arial"/>
              <a:cs typeface="Arial"/>
            </a:endParaRPr>
          </a:p>
        </p:txBody>
      </p:sp>
      <p:sp>
        <p:nvSpPr>
          <p:cNvPr id="8" name="Rectangle 7"/>
          <p:cNvSpPr/>
          <p:nvPr userDrawn="1"/>
        </p:nvSpPr>
        <p:spPr>
          <a:xfrm>
            <a:off x="-2" y="0"/>
            <a:ext cx="2355901" cy="6858000"/>
          </a:xfrm>
          <a:prstGeom prst="rect">
            <a:avLst/>
          </a:prstGeom>
          <a:solidFill>
            <a:srgbClr val="E1E7F3"/>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lstStyle/>
          <a:p>
            <a:pPr algn="ctr"/>
            <a:endParaRPr lang="en-US"/>
          </a:p>
        </p:txBody>
      </p:sp>
      <p:pic>
        <p:nvPicPr>
          <p:cNvPr id="9" name="Picture 8" descr="NTT_Brand_Slide.jpg"/>
          <p:cNvPicPr>
            <a:picLocks noChangeAspect="1"/>
          </p:cNvPicPr>
          <p:nvPr userDrawn="1"/>
        </p:nvPicPr>
        <p:blipFill>
          <a:blip r:embed="rId2"/>
          <a:stretch>
            <a:fillRect/>
          </a:stretch>
        </p:blipFill>
        <p:spPr>
          <a:xfrm>
            <a:off x="0" y="2277871"/>
            <a:ext cx="2355901" cy="2308024"/>
          </a:xfrm>
          <a:prstGeom prst="rect">
            <a:avLst/>
          </a:prstGeom>
        </p:spPr>
      </p:pic>
      <p:sp>
        <p:nvSpPr>
          <p:cNvPr id="18" name="TextBox 17"/>
          <p:cNvSpPr txBox="1"/>
          <p:nvPr userDrawn="1"/>
        </p:nvSpPr>
        <p:spPr>
          <a:xfrm>
            <a:off x="0" y="6753242"/>
            <a:ext cx="2189236" cy="92333"/>
          </a:xfrm>
          <a:prstGeom prst="rect">
            <a:avLst/>
          </a:prstGeom>
          <a:noFill/>
        </p:spPr>
        <p:txBody>
          <a:bodyPr wrap="square" lIns="84024" tIns="0" rIns="84024" bIns="0" rtlCol="0">
            <a:spAutoFit/>
          </a:bodyPr>
          <a:lstStyle/>
          <a:p>
            <a:r>
              <a:rPr lang="en-US" sz="600" dirty="0" smtClean="0">
                <a:latin typeface="Arial"/>
                <a:cs typeface="Arial"/>
              </a:rPr>
              <a:t>Copyright © 2016 </a:t>
            </a:r>
            <a:r>
              <a:rPr lang="en-US" sz="600" baseline="0" dirty="0" smtClean="0">
                <a:latin typeface="Arial"/>
                <a:cs typeface="Arial"/>
              </a:rPr>
              <a:t>NTT DATA Corporation</a:t>
            </a:r>
            <a:endParaRPr lang="en-US" sz="600" dirty="0">
              <a:latin typeface="Arial"/>
              <a:cs typeface="Arial"/>
            </a:endParaRPr>
          </a:p>
        </p:txBody>
      </p:sp>
      <p:pic>
        <p:nvPicPr>
          <p:cNvPr id="12"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56297" y="2842015"/>
            <a:ext cx="4350919" cy="1119379"/>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30"/>
          <p:cNvSpPr/>
          <p:nvPr/>
        </p:nvSpPr>
        <p:spPr>
          <a:xfrm>
            <a:off x="0" y="0"/>
            <a:ext cx="8379887" cy="664180"/>
          </a:xfrm>
          <a:prstGeom prst="rect">
            <a:avLst/>
          </a:prstGeom>
          <a:solidFill>
            <a:srgbClr val="E1E7F3"/>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lstStyle/>
          <a:p>
            <a:pPr algn="ctr"/>
            <a:endParaRPr lang="en-US"/>
          </a:p>
        </p:txBody>
      </p:sp>
      <p:pic>
        <p:nvPicPr>
          <p:cNvPr id="7" name="Picture 31" descr="NTT_Title_and_Content.jpg"/>
          <p:cNvPicPr>
            <a:picLocks noChangeAspect="1"/>
          </p:cNvPicPr>
          <p:nvPr/>
        </p:nvPicPr>
        <p:blipFill>
          <a:blip r:embed="rId11"/>
          <a:stretch>
            <a:fillRect/>
          </a:stretch>
        </p:blipFill>
        <p:spPr>
          <a:xfrm>
            <a:off x="0" y="0"/>
            <a:ext cx="677957" cy="664180"/>
          </a:xfrm>
          <a:prstGeom prst="rect">
            <a:avLst/>
          </a:prstGeom>
        </p:spPr>
      </p:pic>
      <p:sp>
        <p:nvSpPr>
          <p:cNvPr id="8" name="Rectangle 32"/>
          <p:cNvSpPr/>
          <p:nvPr/>
        </p:nvSpPr>
        <p:spPr>
          <a:xfrm>
            <a:off x="8380597" y="0"/>
            <a:ext cx="1525403" cy="664180"/>
          </a:xfrm>
          <a:prstGeom prst="rect">
            <a:avLst/>
          </a:prstGeom>
          <a:solidFill>
            <a:srgbClr val="E1E7F3">
              <a:alpha val="49804"/>
            </a:srgbClr>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lstStyle/>
          <a:p>
            <a:pPr algn="ctr"/>
            <a:endParaRPr lang="en-US"/>
          </a:p>
        </p:txBody>
      </p:sp>
      <p:pic>
        <p:nvPicPr>
          <p:cNvPr id="9" name="Picture 33" descr="NTT_logo_RGB.png"/>
          <p:cNvPicPr>
            <a:picLocks noChangeAspect="1"/>
          </p:cNvPicPr>
          <p:nvPr/>
        </p:nvPicPr>
        <p:blipFill>
          <a:blip r:embed="rId12"/>
          <a:stretch>
            <a:fillRect/>
          </a:stretch>
        </p:blipFill>
        <p:spPr>
          <a:xfrm>
            <a:off x="8564211" y="281447"/>
            <a:ext cx="1161001" cy="165999"/>
          </a:xfrm>
          <a:prstGeom prst="rect">
            <a:avLst/>
          </a:prstGeom>
        </p:spPr>
      </p:pic>
      <p:grpSp>
        <p:nvGrpSpPr>
          <p:cNvPr id="10" name="Group 51"/>
          <p:cNvGrpSpPr/>
          <p:nvPr/>
        </p:nvGrpSpPr>
        <p:grpSpPr>
          <a:xfrm>
            <a:off x="0" y="6738104"/>
            <a:ext cx="9906000" cy="119896"/>
            <a:chOff x="0" y="6731877"/>
            <a:chExt cx="10688638" cy="132052"/>
          </a:xfrm>
        </p:grpSpPr>
        <p:sp>
          <p:nvSpPr>
            <p:cNvPr id="11" name="Rectangle 52"/>
            <p:cNvSpPr/>
            <p:nvPr userDrawn="1"/>
          </p:nvSpPr>
          <p:spPr>
            <a:xfrm>
              <a:off x="0" y="6731877"/>
              <a:ext cx="10688638" cy="132052"/>
            </a:xfrm>
            <a:prstGeom prst="rect">
              <a:avLst/>
            </a:prstGeom>
            <a:solidFill>
              <a:srgbClr val="E1E7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03"/>
            <p:cNvGrpSpPr/>
            <p:nvPr userDrawn="1"/>
          </p:nvGrpSpPr>
          <p:grpSpPr>
            <a:xfrm>
              <a:off x="0" y="6731877"/>
              <a:ext cx="735013" cy="132052"/>
              <a:chOff x="0" y="6296155"/>
              <a:chExt cx="735013" cy="132052"/>
            </a:xfrm>
          </p:grpSpPr>
          <p:sp>
            <p:nvSpPr>
              <p:cNvPr id="13" name="Rectangle 54"/>
              <p:cNvSpPr/>
              <p:nvPr userDrawn="1"/>
            </p:nvSpPr>
            <p:spPr>
              <a:xfrm>
                <a:off x="612511" y="6296155"/>
                <a:ext cx="122502" cy="132052"/>
              </a:xfrm>
              <a:prstGeom prst="rect">
                <a:avLst/>
              </a:prstGeom>
              <a:solidFill>
                <a:srgbClr val="E6B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55"/>
              <p:cNvSpPr/>
              <p:nvPr userDrawn="1"/>
            </p:nvSpPr>
            <p:spPr>
              <a:xfrm>
                <a:off x="490009" y="6296155"/>
                <a:ext cx="122502" cy="132052"/>
              </a:xfrm>
              <a:prstGeom prst="rect">
                <a:avLst/>
              </a:prstGeom>
              <a:solidFill>
                <a:srgbClr val="C96953"/>
              </a:solidFill>
              <a:ln w="9525">
                <a:noFill/>
                <a:miter lim="800000"/>
                <a:headEnd/>
                <a:tailEnd/>
              </a:ln>
              <a:effectLst/>
            </p:spPr>
            <p:txBody>
              <a:bodyPr wrap="none" anchor="ctr"/>
              <a:lstStyle/>
              <a:p>
                <a:pPr marL="0" marR="0" lvl="0" indent="0" algn="l" defTabSz="840242" rtl="0" eaLnBrk="1" fontAlgn="auto" latinLnBrk="0" hangingPunct="1">
                  <a:lnSpc>
                    <a:spcPct val="100000"/>
                  </a:lnSpc>
                  <a:spcBef>
                    <a:spcPts val="0"/>
                  </a:spcBef>
                  <a:spcAft>
                    <a:spcPts val="0"/>
                  </a:spcAft>
                  <a:buClrTx/>
                  <a:buSzTx/>
                  <a:buFontTx/>
                  <a:buNone/>
                  <a:tabLst/>
                  <a:defRPr/>
                </a:pPr>
                <a:endParaRPr kumimoji="0" lang="en-US" altLang="en-US" sz="1700" b="0" i="0" u="none" strike="noStrike" kern="0" cap="none" spc="0" normalizeH="0" baseline="0" noProof="0" dirty="0">
                  <a:ln>
                    <a:noFill/>
                  </a:ln>
                  <a:solidFill>
                    <a:sysClr val="windowText" lastClr="000000"/>
                  </a:solidFill>
                  <a:effectLst/>
                  <a:uLnTx/>
                  <a:uFillTx/>
                  <a:latin typeface="+mn-lt"/>
                  <a:ea typeface="+mn-ea"/>
                  <a:cs typeface="+mn-cs"/>
                </a:endParaRPr>
              </a:p>
            </p:txBody>
          </p:sp>
          <p:sp>
            <p:nvSpPr>
              <p:cNvPr id="15" name="Rectangle 56"/>
              <p:cNvSpPr/>
              <p:nvPr userDrawn="1"/>
            </p:nvSpPr>
            <p:spPr>
              <a:xfrm>
                <a:off x="367507" y="6296155"/>
                <a:ext cx="122502" cy="132052"/>
              </a:xfrm>
              <a:prstGeom prst="rect">
                <a:avLst/>
              </a:prstGeom>
              <a:solidFill>
                <a:srgbClr val="6785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57"/>
              <p:cNvSpPr/>
              <p:nvPr userDrawn="1"/>
            </p:nvSpPr>
            <p:spPr>
              <a:xfrm>
                <a:off x="245004" y="6296155"/>
                <a:ext cx="122502" cy="132052"/>
              </a:xfrm>
              <a:prstGeom prst="rect">
                <a:avLst/>
              </a:prstGeom>
              <a:solidFill>
                <a:srgbClr val="0080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58"/>
              <p:cNvSpPr/>
              <p:nvPr userDrawn="1"/>
            </p:nvSpPr>
            <p:spPr>
              <a:xfrm>
                <a:off x="122502" y="6296155"/>
                <a:ext cx="122502" cy="132052"/>
              </a:xfrm>
              <a:prstGeom prst="rect">
                <a:avLst/>
              </a:prstGeom>
              <a:solidFill>
                <a:srgbClr val="6F7796"/>
              </a:solidFill>
              <a:ln w="9525">
                <a:noFill/>
                <a:miter lim="800000"/>
                <a:headEnd/>
                <a:tailEnd/>
              </a:ln>
              <a:effectLst/>
            </p:spPr>
            <p:txBody>
              <a:bodyPr wrap="none" anchor="ctr"/>
              <a:lstStyle/>
              <a:p>
                <a:pPr marL="0" marR="0" lvl="0" indent="0" algn="l" defTabSz="840242" rtl="0" eaLnBrk="1" fontAlgn="auto" latinLnBrk="0" hangingPunct="1">
                  <a:lnSpc>
                    <a:spcPct val="100000"/>
                  </a:lnSpc>
                  <a:spcBef>
                    <a:spcPts val="0"/>
                  </a:spcBef>
                  <a:spcAft>
                    <a:spcPts val="0"/>
                  </a:spcAft>
                  <a:buClrTx/>
                  <a:buSzTx/>
                  <a:buFontTx/>
                  <a:buNone/>
                  <a:tabLst/>
                  <a:defRPr/>
                </a:pPr>
                <a:endParaRPr kumimoji="0" lang="en-US" altLang="en-US" sz="1700" b="0" i="0" u="none" strike="noStrike" kern="0" cap="none" spc="0" normalizeH="0" baseline="0" noProof="0" dirty="0">
                  <a:ln>
                    <a:noFill/>
                  </a:ln>
                  <a:solidFill>
                    <a:sysClr val="windowText" lastClr="000000"/>
                  </a:solidFill>
                  <a:effectLst/>
                  <a:uLnTx/>
                  <a:uFillTx/>
                  <a:latin typeface="+mn-lt"/>
                  <a:ea typeface="+mn-ea"/>
                  <a:cs typeface="+mn-cs"/>
                </a:endParaRPr>
              </a:p>
            </p:txBody>
          </p:sp>
          <p:sp>
            <p:nvSpPr>
              <p:cNvPr id="18" name="Rectangle 59"/>
              <p:cNvSpPr/>
              <p:nvPr userDrawn="1"/>
            </p:nvSpPr>
            <p:spPr>
              <a:xfrm>
                <a:off x="0" y="6296155"/>
                <a:ext cx="122502" cy="132052"/>
              </a:xfrm>
              <a:prstGeom prst="rect">
                <a:avLst/>
              </a:prstGeom>
              <a:solidFill>
                <a:srgbClr val="3F4973"/>
              </a:solidFill>
              <a:ln w="9525">
                <a:noFill/>
                <a:miter lim="800000"/>
                <a:headEnd/>
                <a:tailEnd/>
              </a:ln>
              <a:effectLst/>
            </p:spPr>
            <p:txBody>
              <a:bodyPr wrap="none" anchor="ctr"/>
              <a:lstStyle/>
              <a:p>
                <a:pPr marL="0" marR="0" lvl="0" indent="0" algn="l" defTabSz="840242" rtl="0" eaLnBrk="1" fontAlgn="auto" latinLnBrk="0" hangingPunct="1">
                  <a:lnSpc>
                    <a:spcPct val="100000"/>
                  </a:lnSpc>
                  <a:spcBef>
                    <a:spcPts val="0"/>
                  </a:spcBef>
                  <a:spcAft>
                    <a:spcPts val="0"/>
                  </a:spcAft>
                  <a:buClrTx/>
                  <a:buSzTx/>
                  <a:buFontTx/>
                  <a:buNone/>
                  <a:tabLst/>
                  <a:defRPr/>
                </a:pPr>
                <a:endParaRPr kumimoji="0" lang="en-US" altLang="en-US" sz="1700" b="0" i="0" u="none" strike="noStrike" kern="0" cap="none" spc="0" normalizeH="0" baseline="0" noProof="0" dirty="0">
                  <a:ln>
                    <a:noFill/>
                  </a:ln>
                  <a:solidFill>
                    <a:sysClr val="windowText" lastClr="000000"/>
                  </a:solidFill>
                  <a:effectLst/>
                  <a:uLnTx/>
                  <a:uFillTx/>
                  <a:latin typeface="+mn-lt"/>
                  <a:ea typeface="+mn-ea"/>
                  <a:cs typeface="+mn-cs"/>
                </a:endParaRPr>
              </a:p>
            </p:txBody>
          </p:sp>
        </p:grpSp>
      </p:grpSp>
      <p:sp>
        <p:nvSpPr>
          <p:cNvPr id="19" name="TextBox 60"/>
          <p:cNvSpPr txBox="1"/>
          <p:nvPr/>
        </p:nvSpPr>
        <p:spPr>
          <a:xfrm>
            <a:off x="9612906" y="6742237"/>
            <a:ext cx="293094" cy="123111"/>
          </a:xfrm>
          <a:prstGeom prst="rect">
            <a:avLst/>
          </a:prstGeom>
          <a:noFill/>
        </p:spPr>
        <p:txBody>
          <a:bodyPr wrap="square" lIns="84024" tIns="0" rIns="84024" bIns="0" rtlCol="0">
            <a:spAutoFit/>
          </a:bodyPr>
          <a:lstStyle/>
          <a:p>
            <a:fld id="{B81353C4-87EF-784D-9B49-76D7931112DF}" type="slidenum">
              <a:rPr lang="en-US" sz="800" smtClean="0">
                <a:latin typeface="Arial"/>
                <a:cs typeface="Arial"/>
              </a:rPr>
              <a:pPr/>
              <a:t>‹#›</a:t>
            </a:fld>
            <a:endParaRPr lang="en-US" sz="800" dirty="0">
              <a:latin typeface="Arial"/>
              <a:cs typeface="Arial"/>
            </a:endParaRPr>
          </a:p>
        </p:txBody>
      </p:sp>
      <p:sp>
        <p:nvSpPr>
          <p:cNvPr id="20" name="TextBox 61"/>
          <p:cNvSpPr txBox="1"/>
          <p:nvPr/>
        </p:nvSpPr>
        <p:spPr>
          <a:xfrm>
            <a:off x="711926" y="6757105"/>
            <a:ext cx="2189236" cy="92333"/>
          </a:xfrm>
          <a:prstGeom prst="rect">
            <a:avLst/>
          </a:prstGeom>
          <a:noFill/>
        </p:spPr>
        <p:txBody>
          <a:bodyPr wrap="square" lIns="84024" tIns="0" rIns="84024" bIns="0" rtlCol="0">
            <a:spAutoFit/>
          </a:bodyPr>
          <a:lstStyle/>
          <a:p>
            <a:r>
              <a:rPr lang="en-US" sz="600" dirty="0" smtClean="0">
                <a:latin typeface="Arial"/>
                <a:cs typeface="Arial"/>
              </a:rPr>
              <a:t>Copyright © 2016</a:t>
            </a:r>
            <a:r>
              <a:rPr lang="en-US" sz="600" baseline="0" dirty="0" smtClean="0">
                <a:latin typeface="Arial"/>
                <a:cs typeface="Arial"/>
              </a:rPr>
              <a:t> NTT DATA Corporation</a:t>
            </a:r>
            <a:endParaRPr lang="en-US" sz="600" dirty="0">
              <a:latin typeface="Arial"/>
              <a:cs typeface="Arial"/>
            </a:endParaRPr>
          </a:p>
        </p:txBody>
      </p:sp>
      <p:sp>
        <p:nvSpPr>
          <p:cNvPr id="2" name="タイトル プレースホルダー 1"/>
          <p:cNvSpPr>
            <a:spLocks noGrp="1"/>
          </p:cNvSpPr>
          <p:nvPr>
            <p:ph type="title"/>
          </p:nvPr>
        </p:nvSpPr>
        <p:spPr>
          <a:xfrm>
            <a:off x="678251" y="0"/>
            <a:ext cx="7625690" cy="664180"/>
          </a:xfrm>
          <a:prstGeom prst="rect">
            <a:avLst/>
          </a:prstGeom>
          <a:noFill/>
        </p:spPr>
        <p:txBody>
          <a:bodyPr vert="horz" lIns="168048" tIns="42012" rIns="168048" bIns="42012" anchor="ctr" anchorCtr="0">
            <a:normAutofit/>
          </a:bodyPr>
          <a:lstStyle/>
          <a:p>
            <a:pPr marL="0" lvl="0" indent="0">
              <a:spcBef>
                <a:spcPct val="20000"/>
              </a:spcBef>
              <a:buFont typeface="Arial"/>
            </a:pPr>
            <a:r>
              <a:rPr kumimoji="1" lang="ja-JP" altLang="en-US" smtClean="0"/>
              <a:t>マスター タイトルの書式設定</a:t>
            </a:r>
            <a:endParaRPr kumimoji="1" lang="ja-JP" altLang="en-US"/>
          </a:p>
        </p:txBody>
      </p:sp>
    </p:spTree>
  </p:cSld>
  <p:clrMap bg1="lt1" tx1="dk1" bg2="lt2" tx2="dk2" accent1="accent1" accent2="accent2" accent3="accent3" accent4="accent4" accent5="accent5" accent6="accent6" hlink="hlink" folHlink="folHlink"/>
  <p:sldLayoutIdLst>
    <p:sldLayoutId id="2147483666" r:id="rId1"/>
    <p:sldLayoutId id="2147483682" r:id="rId2"/>
    <p:sldLayoutId id="2147483685" r:id="rId3"/>
    <p:sldLayoutId id="2147483673" r:id="rId4"/>
    <p:sldLayoutId id="2147483683" r:id="rId5"/>
    <p:sldLayoutId id="2147483688" r:id="rId6"/>
    <p:sldLayoutId id="2147483686" r:id="rId7"/>
    <p:sldLayoutId id="2147483687" r:id="rId8"/>
    <p:sldLayoutId id="2147483670" r:id="rId9"/>
  </p:sldLayoutIdLst>
  <p:timing>
    <p:tnLst>
      <p:par>
        <p:cTn id="1" dur="indefinite" restart="never" nodeType="tmRoot"/>
      </p:par>
    </p:tnLst>
  </p:timing>
  <p:hf hdr="0" dt="0"/>
  <p:txStyles>
    <p:titleStyle>
      <a:lvl1pPr algn="l" defTabSz="457133" rtl="0" eaLnBrk="1" latinLnBrk="0" hangingPunct="1">
        <a:spcBef>
          <a:spcPct val="0"/>
        </a:spcBef>
        <a:buNone/>
        <a:defRPr kumimoji="1" lang="ja-JP" altLang="en-US" sz="2000" kern="1200" baseline="0" smtClean="0">
          <a:solidFill>
            <a:schemeClr val="tx1"/>
          </a:solidFill>
          <a:latin typeface="+mn-ea"/>
          <a:ea typeface="+mn-ea"/>
          <a:cs typeface="+mn-cs"/>
        </a:defRPr>
      </a:lvl1pPr>
    </p:titleStyle>
    <p:bodyStyle>
      <a:lvl1pPr marL="169838" indent="-169838" algn="l" defTabSz="457133" rtl="0" eaLnBrk="1" latinLnBrk="0" hangingPunct="1">
        <a:spcBef>
          <a:spcPct val="20000"/>
        </a:spcBef>
        <a:buFont typeface="Arial"/>
        <a:buChar char="•"/>
        <a:defRPr kumimoji="1" lang="ja-JP" altLang="en-US" sz="2000" kern="1200" smtClean="0">
          <a:solidFill>
            <a:schemeClr val="tx1"/>
          </a:solidFill>
          <a:latin typeface="+mn-ea"/>
          <a:ea typeface="+mn-ea"/>
          <a:cs typeface="+mn-cs"/>
        </a:defRPr>
      </a:lvl1pPr>
      <a:lvl2pPr marL="682526" indent="-225392" algn="l" defTabSz="457133" rtl="0" eaLnBrk="1" latinLnBrk="0" hangingPunct="1">
        <a:spcBef>
          <a:spcPct val="20000"/>
        </a:spcBef>
        <a:buFont typeface="Arial"/>
        <a:buChar char="–"/>
        <a:defRPr kumimoji="1" lang="ja-JP" altLang="en-US" sz="1800" kern="1200" smtClean="0">
          <a:solidFill>
            <a:schemeClr val="tx1"/>
          </a:solidFill>
          <a:latin typeface="+mn-ea"/>
          <a:ea typeface="+mn-ea"/>
          <a:cs typeface="Arial"/>
        </a:defRPr>
      </a:lvl2pPr>
      <a:lvl3pPr marL="1090455" indent="-176187" algn="l" defTabSz="457133" rtl="0" eaLnBrk="1" latinLnBrk="0" hangingPunct="1">
        <a:spcBef>
          <a:spcPct val="20000"/>
        </a:spcBef>
        <a:buFont typeface="Arial"/>
        <a:buChar char="•"/>
        <a:defRPr kumimoji="1" lang="ja-JP" altLang="en-US" sz="1600" kern="1200" smtClean="0">
          <a:solidFill>
            <a:schemeClr val="tx1"/>
          </a:solidFill>
          <a:latin typeface="+mn-ea"/>
          <a:ea typeface="+mn-ea"/>
          <a:cs typeface="Arial"/>
        </a:defRPr>
      </a:lvl3pPr>
      <a:lvl4pPr marL="1544415" indent="-173013" algn="l" defTabSz="457133" rtl="0" eaLnBrk="1" latinLnBrk="0" hangingPunct="1">
        <a:spcBef>
          <a:spcPct val="20000"/>
        </a:spcBef>
        <a:buFont typeface="Arial"/>
        <a:buChar char="–"/>
        <a:defRPr kumimoji="1" lang="ja-JP" altLang="en-US" sz="1400" kern="1200" smtClean="0">
          <a:solidFill>
            <a:schemeClr val="tx1"/>
          </a:solidFill>
          <a:latin typeface="+mn-ea"/>
          <a:ea typeface="+mn-ea"/>
          <a:cs typeface="Arial"/>
        </a:defRPr>
      </a:lvl4pPr>
      <a:lvl5pPr marL="1999960" indent="-171425" algn="l" defTabSz="457133" rtl="0" eaLnBrk="1" latinLnBrk="0" hangingPunct="1">
        <a:spcBef>
          <a:spcPct val="20000"/>
        </a:spcBef>
        <a:buFont typeface="Arial"/>
        <a:buChar char="»"/>
        <a:defRPr kumimoji="1" lang="ja-JP" altLang="en-US" sz="1200" kern="1200" smtClean="0">
          <a:solidFill>
            <a:schemeClr val="tx1"/>
          </a:solidFill>
          <a:latin typeface="+mn-ea"/>
          <a:ea typeface="+mn-ea"/>
          <a:cs typeface="Arial"/>
        </a:defRPr>
      </a:lvl5pPr>
      <a:lvl6pPr marL="2514235"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6pPr>
      <a:lvl7pPr marL="2971370"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7pPr>
      <a:lvl8pPr marL="3428503"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8pPr>
      <a:lvl9pPr marL="3885637"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en-US"/>
      </a:defPPr>
      <a:lvl1pPr marL="0" algn="l" defTabSz="457133" rtl="0" eaLnBrk="1" latinLnBrk="0" hangingPunct="1">
        <a:defRPr kumimoji="1" sz="1800" kern="1200">
          <a:solidFill>
            <a:schemeClr val="tx1"/>
          </a:solidFill>
          <a:latin typeface="+mn-lt"/>
          <a:ea typeface="+mn-ea"/>
          <a:cs typeface="+mn-cs"/>
        </a:defRPr>
      </a:lvl1pPr>
      <a:lvl2pPr marL="457133" algn="l" defTabSz="457133" rtl="0" eaLnBrk="1" latinLnBrk="0" hangingPunct="1">
        <a:defRPr kumimoji="1" sz="1800" kern="1200">
          <a:solidFill>
            <a:schemeClr val="tx1"/>
          </a:solidFill>
          <a:latin typeface="+mn-lt"/>
          <a:ea typeface="+mn-ea"/>
          <a:cs typeface="+mn-cs"/>
        </a:defRPr>
      </a:lvl2pPr>
      <a:lvl3pPr marL="914268" algn="l" defTabSz="457133" rtl="0" eaLnBrk="1" latinLnBrk="0" hangingPunct="1">
        <a:defRPr kumimoji="1" sz="1800" kern="1200">
          <a:solidFill>
            <a:schemeClr val="tx1"/>
          </a:solidFill>
          <a:latin typeface="+mn-lt"/>
          <a:ea typeface="+mn-ea"/>
          <a:cs typeface="+mn-cs"/>
        </a:defRPr>
      </a:lvl3pPr>
      <a:lvl4pPr marL="1371401" algn="l" defTabSz="457133" rtl="0" eaLnBrk="1" latinLnBrk="0" hangingPunct="1">
        <a:defRPr kumimoji="1" sz="1800" kern="1200">
          <a:solidFill>
            <a:schemeClr val="tx1"/>
          </a:solidFill>
          <a:latin typeface="+mn-lt"/>
          <a:ea typeface="+mn-ea"/>
          <a:cs typeface="+mn-cs"/>
        </a:defRPr>
      </a:lvl4pPr>
      <a:lvl5pPr marL="1828535" algn="l" defTabSz="457133" rtl="0" eaLnBrk="1" latinLnBrk="0" hangingPunct="1">
        <a:defRPr kumimoji="1" sz="1800" kern="1200">
          <a:solidFill>
            <a:schemeClr val="tx1"/>
          </a:solidFill>
          <a:latin typeface="+mn-lt"/>
          <a:ea typeface="+mn-ea"/>
          <a:cs typeface="+mn-cs"/>
        </a:defRPr>
      </a:lvl5pPr>
      <a:lvl6pPr marL="2285669" algn="l" defTabSz="457133" rtl="0" eaLnBrk="1" latinLnBrk="0" hangingPunct="1">
        <a:defRPr kumimoji="1" sz="1800" kern="1200">
          <a:solidFill>
            <a:schemeClr val="tx1"/>
          </a:solidFill>
          <a:latin typeface="+mn-lt"/>
          <a:ea typeface="+mn-ea"/>
          <a:cs typeface="+mn-cs"/>
        </a:defRPr>
      </a:lvl6pPr>
      <a:lvl7pPr marL="2742803" algn="l" defTabSz="457133" rtl="0" eaLnBrk="1" latinLnBrk="0" hangingPunct="1">
        <a:defRPr kumimoji="1" sz="1800" kern="1200">
          <a:solidFill>
            <a:schemeClr val="tx1"/>
          </a:solidFill>
          <a:latin typeface="+mn-lt"/>
          <a:ea typeface="+mn-ea"/>
          <a:cs typeface="+mn-cs"/>
        </a:defRPr>
      </a:lvl7pPr>
      <a:lvl8pPr marL="3199936" algn="l" defTabSz="457133" rtl="0" eaLnBrk="1" latinLnBrk="0" hangingPunct="1">
        <a:defRPr kumimoji="1" sz="1800" kern="1200">
          <a:solidFill>
            <a:schemeClr val="tx1"/>
          </a:solidFill>
          <a:latin typeface="+mn-lt"/>
          <a:ea typeface="+mn-ea"/>
          <a:cs typeface="+mn-cs"/>
        </a:defRPr>
      </a:lvl8pPr>
      <a:lvl9pPr marL="3657070" algn="l" defTabSz="457133"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2.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6"/>
          <p:cNvSpPr>
            <a:spLocks noChangeArrowheads="1"/>
          </p:cNvSpPr>
          <p:nvPr/>
        </p:nvSpPr>
        <p:spPr bwMode="auto">
          <a:xfrm>
            <a:off x="6972301" y="130175"/>
            <a:ext cx="2815328" cy="539750"/>
          </a:xfrm>
          <a:prstGeom prst="rect">
            <a:avLst/>
          </a:prstGeom>
          <a:noFill/>
          <a:ln w="9525" algn="ctr">
            <a:solidFill>
              <a:schemeClr val="tx1"/>
            </a:solidFill>
            <a:miter lim="800000"/>
            <a:headEnd/>
            <a:tailEnd/>
          </a:ln>
        </p:spPr>
        <p:txBody>
          <a:bodyPr wrap="none" lIns="90000" tIns="46800" rIns="90000" bIns="46800" anchor="ctr"/>
          <a:lstStyle/>
          <a:p>
            <a:r>
              <a:rPr lang="ja-JP" altLang="en-US" sz="900" dirty="0">
                <a:latin typeface="+mn-ea"/>
              </a:rPr>
              <a:t>情 報 種 別 ： </a:t>
            </a:r>
            <a:r>
              <a:rPr lang="ja-JP" altLang="en-US" sz="900" dirty="0" smtClean="0">
                <a:latin typeface="+mn-ea"/>
              </a:rPr>
              <a:t>秘密（関係者限り）</a:t>
            </a:r>
            <a:endParaRPr lang="ja-JP" altLang="en-US" sz="900" dirty="0">
              <a:latin typeface="+mn-ea"/>
            </a:endParaRPr>
          </a:p>
          <a:p>
            <a:r>
              <a:rPr lang="ja-JP" altLang="en-US" sz="900" dirty="0">
                <a:latin typeface="+mn-ea"/>
              </a:rPr>
              <a:t>会　 社　 名 ： </a:t>
            </a:r>
            <a:r>
              <a:rPr lang="ja-JP" altLang="en-US" sz="900" dirty="0" smtClean="0">
                <a:latin typeface="+mn-ea"/>
              </a:rPr>
              <a:t>（株）</a:t>
            </a:r>
            <a:r>
              <a:rPr lang="en-US" altLang="ja-JP" sz="900" dirty="0" smtClean="0">
                <a:latin typeface="+mn-ea"/>
              </a:rPr>
              <a:t>NTT</a:t>
            </a:r>
            <a:r>
              <a:rPr lang="ja-JP" altLang="en-US" sz="900" dirty="0" smtClean="0">
                <a:latin typeface="+mn-ea"/>
              </a:rPr>
              <a:t>データ・チャイナ・アウトソーシング</a:t>
            </a:r>
            <a:endParaRPr lang="en-US" altLang="ja-JP" sz="900" dirty="0" smtClean="0">
              <a:latin typeface="+mn-ea"/>
            </a:endParaRPr>
          </a:p>
          <a:p>
            <a:r>
              <a:rPr lang="ja-JP" altLang="en-US" sz="900" dirty="0" smtClean="0">
                <a:latin typeface="+mn-ea"/>
              </a:rPr>
              <a:t>情報</a:t>
            </a:r>
            <a:r>
              <a:rPr lang="ja-JP" altLang="en-US" sz="900" dirty="0">
                <a:latin typeface="+mn-ea"/>
              </a:rPr>
              <a:t>所有者 ： </a:t>
            </a:r>
            <a:r>
              <a:rPr lang="ja-JP" altLang="en-US" sz="900" dirty="0" smtClean="0">
                <a:latin typeface="+mn-ea"/>
              </a:rPr>
              <a:t>開発本部</a:t>
            </a:r>
            <a:endParaRPr lang="ja-JP" altLang="en-US" sz="900" dirty="0">
              <a:latin typeface="+mn-ea"/>
            </a:endParaRPr>
          </a:p>
        </p:txBody>
      </p:sp>
      <p:sp>
        <p:nvSpPr>
          <p:cNvPr id="10" name="Text Box 13"/>
          <p:cNvSpPr txBox="1">
            <a:spLocks noChangeArrowheads="1"/>
          </p:cNvSpPr>
          <p:nvPr/>
        </p:nvSpPr>
        <p:spPr bwMode="auto">
          <a:xfrm>
            <a:off x="2366963" y="3492648"/>
            <a:ext cx="7100887" cy="463846"/>
          </a:xfrm>
          <a:prstGeom prst="rect">
            <a:avLst/>
          </a:prstGeom>
          <a:noFill/>
          <a:ln w="9525" algn="ctr">
            <a:noFill/>
            <a:miter lim="800000"/>
            <a:headEnd/>
            <a:tailEnd/>
          </a:ln>
          <a:effectLst>
            <a:prstShdw prst="shdw17" dist="17961" dir="2700000">
              <a:schemeClr val="bg1">
                <a:gamma/>
                <a:shade val="60000"/>
                <a:invGamma/>
              </a:schemeClr>
            </a:prstShdw>
          </a:effectLst>
        </p:spPr>
        <p:txBody>
          <a:bodyPr wrap="square" lIns="90000" tIns="46800" rIns="90000" bIns="46800">
            <a:spAutoFit/>
          </a:bodyPr>
          <a:lstStyle/>
          <a:p>
            <a:pPr defTabSz="484188"/>
            <a:r>
              <a:rPr lang="ja-JP" altLang="en-US" sz="2400" dirty="0" smtClean="0">
                <a:solidFill>
                  <a:schemeClr val="bg1"/>
                </a:solidFill>
                <a:latin typeface="ＭＳ Ｐゴシック" panose="020B0600070205080204" pitchFamily="50" charset="-128"/>
                <a:ea typeface="ＭＳ Ｐゴシック" panose="020B0600070205080204" pitchFamily="50" charset="-128"/>
              </a:rPr>
              <a:t>報告資料</a:t>
            </a:r>
            <a:r>
              <a:rPr lang="en-US" altLang="ja-JP" sz="2400" dirty="0" smtClean="0">
                <a:solidFill>
                  <a:schemeClr val="bg1"/>
                </a:solidFill>
                <a:latin typeface="ＭＳ Ｐゴシック" panose="020B0600070205080204" pitchFamily="50" charset="-128"/>
                <a:ea typeface="ＭＳ Ｐゴシック" panose="020B0600070205080204" pitchFamily="50" charset="-128"/>
              </a:rPr>
              <a:t>_FINSUM</a:t>
            </a:r>
            <a:r>
              <a:rPr lang="ja-JP" altLang="en-US" sz="2400" dirty="0" smtClean="0">
                <a:solidFill>
                  <a:schemeClr val="bg1"/>
                </a:solidFill>
                <a:latin typeface="ＭＳ Ｐゴシック" panose="020B0600070205080204" pitchFamily="50" charset="-128"/>
                <a:ea typeface="ＭＳ Ｐゴシック" panose="020B0600070205080204" pitchFamily="50" charset="-128"/>
              </a:rPr>
              <a:t>２０１８＆</a:t>
            </a:r>
            <a:r>
              <a:rPr lang="en-US" altLang="ja-JP" sz="2400" dirty="0" smtClean="0">
                <a:solidFill>
                  <a:schemeClr val="bg1"/>
                </a:solidFill>
                <a:latin typeface="ＭＳ Ｐゴシック" panose="020B0600070205080204" pitchFamily="50" charset="-128"/>
                <a:ea typeface="ＭＳ Ｐゴシック" panose="020B0600070205080204" pitchFamily="50" charset="-128"/>
              </a:rPr>
              <a:t>REGSUM</a:t>
            </a:r>
            <a:endParaRPr lang="en-US" altLang="en-US" sz="2400" dirty="0">
              <a:solidFill>
                <a:schemeClr val="bg1"/>
              </a:solidFill>
              <a:latin typeface="HGP創英角ｺﾞｼｯｸUB 本文"/>
              <a:cs typeface="Arial" charset="0"/>
            </a:endParaRPr>
          </a:p>
        </p:txBody>
      </p:sp>
      <p:sp>
        <p:nvSpPr>
          <p:cNvPr id="5" name="Text Placeholder 2"/>
          <p:cNvSpPr>
            <a:spLocks/>
          </p:cNvSpPr>
          <p:nvPr/>
        </p:nvSpPr>
        <p:spPr bwMode="auto">
          <a:xfrm>
            <a:off x="2366963" y="4540249"/>
            <a:ext cx="6997700" cy="955675"/>
          </a:xfrm>
          <a:prstGeom prst="rect">
            <a:avLst/>
          </a:prstGeom>
          <a:noFill/>
          <a:ln w="9525">
            <a:noFill/>
            <a:miter lim="800000"/>
            <a:headEnd/>
            <a:tailEnd/>
          </a:ln>
        </p:spPr>
        <p:txBody>
          <a:bodyPr lIns="84024" tIns="42012" rIns="84024" bIns="42012"/>
          <a:lstStyle/>
          <a:p>
            <a:pPr defTabSz="455613">
              <a:buFont typeface="Arial" charset="0"/>
              <a:buNone/>
            </a:pPr>
            <a:r>
              <a:rPr lang="ja-JP" altLang="en-US" dirty="0" smtClean="0">
                <a:solidFill>
                  <a:schemeClr val="accent2"/>
                </a:solidFill>
                <a:latin typeface="+mn-ea"/>
              </a:rPr>
              <a:t>株式会社</a:t>
            </a:r>
            <a:r>
              <a:rPr lang="en-US" altLang="ja-JP" dirty="0" smtClean="0">
                <a:solidFill>
                  <a:schemeClr val="accent2"/>
                </a:solidFill>
                <a:latin typeface="+mn-ea"/>
              </a:rPr>
              <a:t>NTT</a:t>
            </a:r>
            <a:r>
              <a:rPr lang="ja-JP" altLang="en-US" dirty="0" smtClean="0">
                <a:solidFill>
                  <a:schemeClr val="accent2"/>
                </a:solidFill>
                <a:latin typeface="+mn-ea"/>
              </a:rPr>
              <a:t>データチャイナアウトソーシング</a:t>
            </a:r>
            <a:endParaRPr lang="en-US" altLang="ja-JP" dirty="0" smtClean="0">
              <a:solidFill>
                <a:schemeClr val="accent2"/>
              </a:solidFill>
              <a:latin typeface="+mn-ea"/>
            </a:endParaRPr>
          </a:p>
          <a:p>
            <a:pPr defTabSz="455613">
              <a:buFont typeface="Arial" charset="0"/>
              <a:buNone/>
            </a:pPr>
            <a:r>
              <a:rPr lang="en-US" altLang="ja-JP" dirty="0" smtClean="0">
                <a:solidFill>
                  <a:schemeClr val="accent2"/>
                </a:solidFill>
                <a:latin typeface="+mn-ea"/>
              </a:rPr>
              <a:t>2018</a:t>
            </a:r>
            <a:r>
              <a:rPr lang="ja-JP" altLang="en-US" dirty="0" smtClean="0">
                <a:solidFill>
                  <a:schemeClr val="accent2"/>
                </a:solidFill>
                <a:latin typeface="+mn-ea"/>
              </a:rPr>
              <a:t>年</a:t>
            </a:r>
            <a:r>
              <a:rPr lang="en-US" altLang="ja-JP" dirty="0" smtClean="0">
                <a:solidFill>
                  <a:schemeClr val="accent2"/>
                </a:solidFill>
                <a:latin typeface="+mn-ea"/>
              </a:rPr>
              <a:t>10</a:t>
            </a:r>
            <a:r>
              <a:rPr lang="ja-JP" altLang="en-US" dirty="0" smtClean="0">
                <a:solidFill>
                  <a:schemeClr val="accent2"/>
                </a:solidFill>
                <a:latin typeface="+mn-ea"/>
              </a:rPr>
              <a:t>月</a:t>
            </a:r>
            <a:r>
              <a:rPr lang="en-US" altLang="ja-JP" dirty="0">
                <a:solidFill>
                  <a:schemeClr val="accent2"/>
                </a:solidFill>
                <a:latin typeface="+mn-ea"/>
              </a:rPr>
              <a:t>5</a:t>
            </a:r>
            <a:r>
              <a:rPr lang="ja-JP" altLang="en-US" dirty="0" smtClean="0">
                <a:solidFill>
                  <a:schemeClr val="accent2"/>
                </a:solidFill>
                <a:latin typeface="+mn-ea"/>
              </a:rPr>
              <a:t>日</a:t>
            </a:r>
            <a:endParaRPr lang="en-US" altLang="en-US" dirty="0">
              <a:solidFill>
                <a:schemeClr val="accent2"/>
              </a:solidFill>
              <a:latin typeface="+mn-ea"/>
            </a:endParaRPr>
          </a:p>
        </p:txBody>
      </p:sp>
    </p:spTree>
    <p:extLst>
      <p:ext uri="{BB962C8B-B14F-4D97-AF65-F5344CB8AC3E}">
        <p14:creationId xmlns:p14="http://schemas.microsoft.com/office/powerpoint/2010/main" val="34064027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２．１．１　</a:t>
            </a:r>
            <a:r>
              <a:rPr lang="ja-JP" altLang="en-US" dirty="0" smtClean="0"/>
              <a:t>四日目のシンポジウムプログラム</a:t>
            </a:r>
            <a:endParaRPr kumimoji="1" lang="ja-JP" altLang="en-US" dirty="0"/>
          </a:p>
        </p:txBody>
      </p:sp>
      <p:sp>
        <p:nvSpPr>
          <p:cNvPr id="3" name="コンテンツ プレースホルダー 2"/>
          <p:cNvSpPr>
            <a:spLocks noGrp="1"/>
          </p:cNvSpPr>
          <p:nvPr>
            <p:ph sz="quarter" idx="10"/>
          </p:nvPr>
        </p:nvSpPr>
        <p:spPr/>
        <p:txBody>
          <a:bodyPr/>
          <a:lstStyle/>
          <a:p>
            <a:endParaRPr lang="en-US" altLang="ja-JP" dirty="0"/>
          </a:p>
          <a:p>
            <a:endParaRPr lang="ja-JP" altLang="en-US" dirty="0"/>
          </a:p>
        </p:txBody>
      </p:sp>
      <p:sp>
        <p:nvSpPr>
          <p:cNvPr id="6" name="テキスト ボックス 5"/>
          <p:cNvSpPr txBox="1"/>
          <p:nvPr/>
        </p:nvSpPr>
        <p:spPr>
          <a:xfrm>
            <a:off x="297366" y="882595"/>
            <a:ext cx="5899868" cy="923330"/>
          </a:xfrm>
          <a:prstGeom prst="rect">
            <a:avLst/>
          </a:prstGeom>
          <a:noFill/>
        </p:spPr>
        <p:txBody>
          <a:bodyPr wrap="square" rtlCol="0">
            <a:spAutoFit/>
          </a:bodyPr>
          <a:lstStyle/>
          <a:p>
            <a:r>
              <a:rPr kumimoji="1" lang="ja-JP" altLang="en-US" dirty="0" smtClean="0"/>
              <a:t>最終日なので、ピッチランの表彰式が行われた</a:t>
            </a:r>
            <a:endParaRPr kumimoji="1" lang="en-US" altLang="ja-JP" dirty="0" smtClean="0"/>
          </a:p>
          <a:p>
            <a:endParaRPr kumimoji="1" lang="en-US" altLang="ja-JP" dirty="0" smtClean="0"/>
          </a:p>
          <a:p>
            <a:r>
              <a:rPr kumimoji="1" lang="en-US" altLang="ja-JP" dirty="0" smtClean="0"/>
              <a:t>NTTDATA</a:t>
            </a:r>
            <a:r>
              <a:rPr kumimoji="1" lang="ja-JP" altLang="en-US" dirty="0" smtClean="0"/>
              <a:t>賞の受賞式の様子</a:t>
            </a:r>
            <a:endParaRPr kumimoji="1" lang="en-US" altLang="ja-JP" dirty="0" smtClean="0"/>
          </a:p>
        </p:txBody>
      </p:sp>
      <p:pic>
        <p:nvPicPr>
          <p:cNvPr id="8" name="図 7"/>
          <p:cNvPicPr>
            <a:picLocks noChangeAspect="1"/>
          </p:cNvPicPr>
          <p:nvPr/>
        </p:nvPicPr>
        <p:blipFill>
          <a:blip r:embed="rId2"/>
          <a:stretch>
            <a:fillRect/>
          </a:stretch>
        </p:blipFill>
        <p:spPr>
          <a:xfrm>
            <a:off x="577762" y="1943133"/>
            <a:ext cx="8776496" cy="4219127"/>
          </a:xfrm>
          <a:prstGeom prst="rect">
            <a:avLst/>
          </a:prstGeom>
        </p:spPr>
      </p:pic>
    </p:spTree>
    <p:extLst>
      <p:ext uri="{BB962C8B-B14F-4D97-AF65-F5344CB8AC3E}">
        <p14:creationId xmlns:p14="http://schemas.microsoft.com/office/powerpoint/2010/main" val="42056348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２．１．１　</a:t>
            </a:r>
            <a:r>
              <a:rPr lang="ja-JP" altLang="en-US" dirty="0" smtClean="0"/>
              <a:t>四日目のシンポジウムプログラム</a:t>
            </a:r>
            <a:endParaRPr kumimoji="1" lang="ja-JP" altLang="en-US" dirty="0"/>
          </a:p>
        </p:txBody>
      </p:sp>
      <p:sp>
        <p:nvSpPr>
          <p:cNvPr id="3" name="コンテンツ プレースホルダー 2"/>
          <p:cNvSpPr>
            <a:spLocks noGrp="1"/>
          </p:cNvSpPr>
          <p:nvPr>
            <p:ph sz="quarter" idx="10"/>
          </p:nvPr>
        </p:nvSpPr>
        <p:spPr/>
        <p:txBody>
          <a:bodyPr/>
          <a:lstStyle/>
          <a:p>
            <a:endParaRPr lang="en-US" altLang="ja-JP" dirty="0"/>
          </a:p>
          <a:p>
            <a:endParaRPr lang="ja-JP" altLang="en-US" dirty="0"/>
          </a:p>
        </p:txBody>
      </p:sp>
      <p:sp>
        <p:nvSpPr>
          <p:cNvPr id="6" name="テキスト ボックス 5"/>
          <p:cNvSpPr txBox="1"/>
          <p:nvPr/>
        </p:nvSpPr>
        <p:spPr>
          <a:xfrm>
            <a:off x="297366" y="882595"/>
            <a:ext cx="5899868" cy="369332"/>
          </a:xfrm>
          <a:prstGeom prst="rect">
            <a:avLst/>
          </a:prstGeom>
          <a:noFill/>
        </p:spPr>
        <p:txBody>
          <a:bodyPr wrap="square" rtlCol="0">
            <a:spAutoFit/>
          </a:bodyPr>
          <a:lstStyle/>
          <a:p>
            <a:r>
              <a:rPr kumimoji="1" lang="ja-JP" altLang="en-US" dirty="0" smtClean="0"/>
              <a:t>受賞された方（</a:t>
            </a:r>
            <a:r>
              <a:rPr lang="ja-JP" altLang="en-US" dirty="0"/>
              <a:t>株式会社</a:t>
            </a:r>
            <a:r>
              <a:rPr lang="en-US" altLang="ja-JP" dirty="0" smtClean="0"/>
              <a:t>TRUSTDOCK</a:t>
            </a:r>
            <a:r>
              <a:rPr lang="ja-JP" altLang="en-US" dirty="0" smtClean="0"/>
              <a:t>の</a:t>
            </a:r>
            <a:r>
              <a:rPr lang="en-US" altLang="ja-JP" dirty="0" smtClean="0"/>
              <a:t>CEO</a:t>
            </a:r>
            <a:r>
              <a:rPr lang="ja-JP" altLang="en-US" dirty="0" smtClean="0"/>
              <a:t>　</a:t>
            </a:r>
            <a:r>
              <a:rPr lang="ja-JP" altLang="en-US" dirty="0"/>
              <a:t>千葉 孝</a:t>
            </a:r>
            <a:r>
              <a:rPr lang="ja-JP" altLang="en-US" dirty="0" smtClean="0"/>
              <a:t>浩</a:t>
            </a:r>
            <a:r>
              <a:rPr kumimoji="1" lang="ja-JP" altLang="en-US" dirty="0" smtClean="0"/>
              <a:t>）</a:t>
            </a:r>
            <a:endParaRPr kumimoji="1" lang="en-US" altLang="ja-JP" dirty="0" smtClean="0"/>
          </a:p>
        </p:txBody>
      </p:sp>
      <p:pic>
        <p:nvPicPr>
          <p:cNvPr id="4" name="図 3"/>
          <p:cNvPicPr>
            <a:picLocks noChangeAspect="1"/>
          </p:cNvPicPr>
          <p:nvPr/>
        </p:nvPicPr>
        <p:blipFill rotWithShape="1">
          <a:blip r:embed="rId2"/>
          <a:srcRect l="21852" t="16410" r="23195"/>
          <a:stretch/>
        </p:blipFill>
        <p:spPr>
          <a:xfrm>
            <a:off x="297366" y="1531923"/>
            <a:ext cx="4942704" cy="3721389"/>
          </a:xfrm>
          <a:prstGeom prst="rect">
            <a:avLst/>
          </a:prstGeom>
        </p:spPr>
      </p:pic>
      <p:sp>
        <p:nvSpPr>
          <p:cNvPr id="5" name="テキスト ボックス 4"/>
          <p:cNvSpPr txBox="1"/>
          <p:nvPr/>
        </p:nvSpPr>
        <p:spPr>
          <a:xfrm>
            <a:off x="5539946" y="1482811"/>
            <a:ext cx="3987113" cy="2492990"/>
          </a:xfrm>
          <a:prstGeom prst="rect">
            <a:avLst/>
          </a:prstGeom>
          <a:noFill/>
        </p:spPr>
        <p:txBody>
          <a:bodyPr wrap="square" rtlCol="0">
            <a:spAutoFit/>
          </a:bodyPr>
          <a:lstStyle/>
          <a:p>
            <a:r>
              <a:rPr kumimoji="1" lang="en-US" altLang="ja-JP" dirty="0" smtClean="0"/>
              <a:t>TRUSTDOCK</a:t>
            </a:r>
            <a:r>
              <a:rPr kumimoji="1" lang="ja-JP" altLang="en-US" dirty="0" smtClean="0"/>
              <a:t>について</a:t>
            </a:r>
            <a:endParaRPr kumimoji="1" lang="en-US" altLang="ja-JP" dirty="0" smtClean="0"/>
          </a:p>
          <a:p>
            <a:endParaRPr kumimoji="1" lang="en-US" altLang="ja-JP" dirty="0"/>
          </a:p>
          <a:p>
            <a:r>
              <a:rPr kumimoji="1" lang="ja-JP" altLang="en-US" sz="1600" dirty="0"/>
              <a:t>日本で唯一の</a:t>
            </a:r>
            <a:r>
              <a:rPr kumimoji="1" lang="en-US" altLang="ja-JP" sz="1600" dirty="0"/>
              <a:t>e-KYC/</a:t>
            </a:r>
            <a:r>
              <a:rPr kumimoji="1" lang="ja-JP" altLang="en-US" sz="1600" dirty="0"/>
              <a:t>本人確認</a:t>
            </a:r>
            <a:r>
              <a:rPr kumimoji="1" lang="en-US" altLang="ja-JP" sz="1600" dirty="0"/>
              <a:t>API</a:t>
            </a:r>
            <a:r>
              <a:rPr kumimoji="1" lang="ja-JP" altLang="en-US" sz="1600" dirty="0" smtClean="0"/>
              <a:t>サービス</a:t>
            </a:r>
            <a:endParaRPr kumimoji="1" lang="en-US" altLang="ja-JP" sz="1600" dirty="0" smtClean="0"/>
          </a:p>
          <a:p>
            <a:endParaRPr kumimoji="1" lang="en-US" altLang="ja-JP" sz="1600" dirty="0"/>
          </a:p>
          <a:p>
            <a:r>
              <a:rPr kumimoji="1" lang="ja-JP" altLang="en-US" sz="1600" dirty="0" smtClean="0"/>
              <a:t>・</a:t>
            </a:r>
            <a:r>
              <a:rPr lang="zh-TW" altLang="en-US" dirty="0"/>
              <a:t>個人身元確認</a:t>
            </a:r>
            <a:r>
              <a:rPr lang="en-US" altLang="zh-TW" dirty="0"/>
              <a:t>API</a:t>
            </a:r>
          </a:p>
          <a:p>
            <a:r>
              <a:rPr kumimoji="1" lang="ja-JP" altLang="en-US" sz="1600" dirty="0" smtClean="0"/>
              <a:t>・</a:t>
            </a:r>
            <a:r>
              <a:rPr lang="ja-JP" altLang="en-US" dirty="0"/>
              <a:t>個人番号取得</a:t>
            </a:r>
            <a:r>
              <a:rPr lang="en-US" altLang="ja-JP" dirty="0"/>
              <a:t>API</a:t>
            </a:r>
          </a:p>
          <a:p>
            <a:r>
              <a:rPr kumimoji="1" lang="ja-JP" altLang="en-US" sz="1600" dirty="0" smtClean="0"/>
              <a:t>・</a:t>
            </a:r>
            <a:r>
              <a:rPr lang="ja-JP" altLang="en-US" dirty="0"/>
              <a:t>リスク確認</a:t>
            </a:r>
            <a:r>
              <a:rPr lang="en-US" altLang="ja-JP" dirty="0"/>
              <a:t>API</a:t>
            </a:r>
          </a:p>
          <a:p>
            <a:r>
              <a:rPr kumimoji="1" lang="ja-JP" altLang="en-US" sz="1600" dirty="0" smtClean="0"/>
              <a:t>・</a:t>
            </a:r>
            <a:r>
              <a:rPr lang="ja-JP" altLang="en-US" dirty="0"/>
              <a:t>郵送</a:t>
            </a:r>
            <a:r>
              <a:rPr lang="en-US" altLang="ja-JP" dirty="0"/>
              <a:t>API</a:t>
            </a:r>
          </a:p>
          <a:p>
            <a:r>
              <a:rPr kumimoji="1" lang="ja-JP" altLang="en-US" sz="1600" dirty="0" smtClean="0"/>
              <a:t>・</a:t>
            </a:r>
            <a:r>
              <a:rPr kumimoji="1" lang="en-US" altLang="ja-JP" sz="1600" dirty="0" smtClean="0"/>
              <a:t>……</a:t>
            </a:r>
            <a:endParaRPr kumimoji="1" lang="ja-JP" altLang="en-US" sz="1600" dirty="0"/>
          </a:p>
        </p:txBody>
      </p:sp>
    </p:spTree>
    <p:extLst>
      <p:ext uri="{BB962C8B-B14F-4D97-AF65-F5344CB8AC3E}">
        <p14:creationId xmlns:p14="http://schemas.microsoft.com/office/powerpoint/2010/main" val="9025150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２．１．２　</a:t>
            </a:r>
            <a:r>
              <a:rPr lang="ja-JP" altLang="en-US" dirty="0" smtClean="0"/>
              <a:t>報告内容と感想</a:t>
            </a:r>
            <a:endParaRPr kumimoji="1" lang="ja-JP" altLang="en-US" dirty="0"/>
          </a:p>
        </p:txBody>
      </p:sp>
      <p:pic>
        <p:nvPicPr>
          <p:cNvPr id="5" name="コンテンツ プレースホルダー 4"/>
          <p:cNvPicPr>
            <a:picLocks noGrp="1" noChangeAspect="1"/>
          </p:cNvPicPr>
          <p:nvPr>
            <p:ph sz="quarter" idx="10"/>
          </p:nvPr>
        </p:nvPicPr>
        <p:blipFill>
          <a:blip r:embed="rId2"/>
          <a:stretch>
            <a:fillRect/>
          </a:stretch>
        </p:blipFill>
        <p:spPr>
          <a:xfrm>
            <a:off x="389614" y="1311316"/>
            <a:ext cx="6934219" cy="2511387"/>
          </a:xfrm>
          <a:prstGeom prst="rect">
            <a:avLst/>
          </a:prstGeom>
        </p:spPr>
      </p:pic>
      <p:sp>
        <p:nvSpPr>
          <p:cNvPr id="6" name="テキスト ボックス 5"/>
          <p:cNvSpPr txBox="1"/>
          <p:nvPr/>
        </p:nvSpPr>
        <p:spPr>
          <a:xfrm>
            <a:off x="389614" y="803082"/>
            <a:ext cx="6838122" cy="369332"/>
          </a:xfrm>
          <a:prstGeom prst="rect">
            <a:avLst/>
          </a:prstGeom>
          <a:noFill/>
        </p:spPr>
        <p:txBody>
          <a:bodyPr wrap="square" rtlCol="0">
            <a:spAutoFit/>
          </a:bodyPr>
          <a:lstStyle/>
          <a:p>
            <a:r>
              <a:rPr kumimoji="1" lang="ja-JP" altLang="en-US" dirty="0" smtClean="0"/>
              <a:t>中国フィンテックの現在と未来</a:t>
            </a:r>
            <a:r>
              <a:rPr kumimoji="1" lang="en-US" altLang="ja-JP" dirty="0" smtClean="0"/>
              <a:t>――</a:t>
            </a:r>
            <a:r>
              <a:rPr kumimoji="1" lang="ja-JP" altLang="en-US" dirty="0" smtClean="0"/>
              <a:t>アリペイ（</a:t>
            </a:r>
            <a:r>
              <a:rPr kumimoji="1" lang="zh-CN" altLang="en-US" dirty="0" smtClean="0"/>
              <a:t>支付宝</a:t>
            </a:r>
            <a:r>
              <a:rPr kumimoji="1" lang="ja-JP" altLang="en-US" dirty="0" smtClean="0"/>
              <a:t>）の篇</a:t>
            </a:r>
            <a:endParaRPr kumimoji="1" lang="ja-JP" altLang="en-US"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81" y="3961605"/>
            <a:ext cx="1832693" cy="25585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3286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２．１．２　</a:t>
            </a:r>
            <a:r>
              <a:rPr lang="ja-JP" altLang="en-US" dirty="0" smtClean="0"/>
              <a:t>報告内容と感想</a:t>
            </a:r>
            <a:endParaRPr kumimoji="1" lang="ja-JP" altLang="en-US" dirty="0"/>
          </a:p>
        </p:txBody>
      </p:sp>
      <p:sp>
        <p:nvSpPr>
          <p:cNvPr id="3" name="コンテンツ プレースホルダー 2"/>
          <p:cNvSpPr>
            <a:spLocks noGrp="1"/>
          </p:cNvSpPr>
          <p:nvPr>
            <p:ph sz="quarter" idx="10"/>
          </p:nvPr>
        </p:nvSpPr>
        <p:spPr/>
        <p:txBody>
          <a:bodyPr/>
          <a:lstStyle/>
          <a:p>
            <a:r>
              <a:rPr kumimoji="1" lang="ja-JP" altLang="en-US" u="sng" dirty="0" smtClean="0"/>
              <a:t>中国フィンテックの現在　特徴</a:t>
            </a:r>
            <a:endParaRPr kumimoji="1" lang="en-US" altLang="ja-JP" u="sng" dirty="0" smtClean="0"/>
          </a:p>
          <a:p>
            <a:endParaRPr lang="en-US" altLang="ja-JP" u="sng" dirty="0" smtClean="0"/>
          </a:p>
          <a:p>
            <a:r>
              <a:rPr lang="ja-JP" altLang="en-US" dirty="0" smtClean="0"/>
              <a:t>　「</a:t>
            </a:r>
            <a:r>
              <a:rPr lang="ja-JP" altLang="en-US" dirty="0"/>
              <a:t>急成長」　ユーザー数や市場規模、企業規模など世界の上位</a:t>
            </a:r>
            <a:r>
              <a:rPr lang="ja-JP" altLang="en-US" dirty="0" smtClean="0"/>
              <a:t>へ</a:t>
            </a:r>
            <a:endParaRPr lang="en-US" altLang="ja-JP" dirty="0" smtClean="0"/>
          </a:p>
          <a:p>
            <a:endParaRPr lang="en-US" altLang="ja-JP" dirty="0"/>
          </a:p>
          <a:p>
            <a:r>
              <a:rPr lang="ja-JP" altLang="en-US" dirty="0" smtClean="0"/>
              <a:t>　「顧客起点」　顧客起点のビジネスモデルの変革によって、庶民の生活の隅々まで浸透</a:t>
            </a:r>
            <a:endParaRPr lang="en-US" altLang="ja-JP" dirty="0" smtClean="0"/>
          </a:p>
          <a:p>
            <a:endParaRPr lang="en-US" altLang="ja-JP" dirty="0"/>
          </a:p>
          <a:p>
            <a:r>
              <a:rPr lang="ja-JP" altLang="en-US" dirty="0" smtClean="0"/>
              <a:t>　</a:t>
            </a:r>
            <a:r>
              <a:rPr lang="ja-JP" altLang="en-US" dirty="0"/>
              <a:t>「金融包摂」　技術の応用により、金融がより身近な存在と</a:t>
            </a:r>
            <a:r>
              <a:rPr lang="ja-JP" altLang="en-US" dirty="0" smtClean="0"/>
              <a:t>なる</a:t>
            </a:r>
            <a:endParaRPr lang="en-US" altLang="ja-JP" dirty="0" smtClean="0"/>
          </a:p>
          <a:p>
            <a:endParaRPr lang="en-US" altLang="ja-JP" dirty="0"/>
          </a:p>
          <a:p>
            <a:r>
              <a:rPr lang="ja-JP" altLang="en-US" dirty="0" smtClean="0"/>
              <a:t>　「</a:t>
            </a:r>
            <a:r>
              <a:rPr lang="ja-JP" altLang="en-US" dirty="0" smtClean="0"/>
              <a:t>ボーダーレス」　異業種からの参入は、伝統的な金融機関や産業企業にもインパクト</a:t>
            </a:r>
            <a:endParaRPr lang="en-US" altLang="ja-JP" dirty="0" smtClean="0"/>
          </a:p>
          <a:p>
            <a:endParaRPr lang="en-US" altLang="ja-JP" dirty="0"/>
          </a:p>
          <a:p>
            <a:r>
              <a:rPr lang="ja-JP" altLang="en-US" dirty="0" smtClean="0"/>
              <a:t>　「オープン化＆スマート化」　ビッグデータや</a:t>
            </a:r>
            <a:r>
              <a:rPr lang="en-US" altLang="ja-JP" dirty="0" smtClean="0"/>
              <a:t>AI</a:t>
            </a:r>
            <a:r>
              <a:rPr lang="ja-JP" altLang="en-US" dirty="0" smtClean="0"/>
              <a:t>等の能力を外部に提供</a:t>
            </a:r>
            <a:endParaRPr lang="en-US" altLang="ja-JP" dirty="0"/>
          </a:p>
          <a:p>
            <a:endParaRPr lang="en-US" altLang="ja-JP" u="sng" dirty="0"/>
          </a:p>
          <a:p>
            <a:endParaRPr lang="en-US" altLang="ja-JP" dirty="0"/>
          </a:p>
        </p:txBody>
      </p:sp>
    </p:spTree>
    <p:extLst>
      <p:ext uri="{BB962C8B-B14F-4D97-AF65-F5344CB8AC3E}">
        <p14:creationId xmlns:p14="http://schemas.microsoft.com/office/powerpoint/2010/main" val="2183064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２．１．２　</a:t>
            </a:r>
            <a:r>
              <a:rPr lang="ja-JP" altLang="en-US" dirty="0" smtClean="0"/>
              <a:t>報告内容と感想</a:t>
            </a:r>
            <a:endParaRPr kumimoji="1" lang="ja-JP" altLang="en-US" dirty="0"/>
          </a:p>
        </p:txBody>
      </p:sp>
      <p:pic>
        <p:nvPicPr>
          <p:cNvPr id="5" name="コンテンツ プレースホルダー 4"/>
          <p:cNvPicPr>
            <a:picLocks noGrp="1" noChangeAspect="1"/>
          </p:cNvPicPr>
          <p:nvPr>
            <p:ph sz="quarter" idx="10"/>
          </p:nvPr>
        </p:nvPicPr>
        <p:blipFill rotWithShape="1">
          <a:blip r:embed="rId2"/>
          <a:srcRect t="18503"/>
          <a:stretch/>
        </p:blipFill>
        <p:spPr>
          <a:xfrm>
            <a:off x="525505" y="1928191"/>
            <a:ext cx="4168958" cy="39090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テキスト ボックス 5"/>
          <p:cNvSpPr txBox="1"/>
          <p:nvPr/>
        </p:nvSpPr>
        <p:spPr>
          <a:xfrm>
            <a:off x="4955346" y="1482918"/>
            <a:ext cx="4555525" cy="3970318"/>
          </a:xfrm>
          <a:prstGeom prst="rect">
            <a:avLst/>
          </a:prstGeom>
          <a:noFill/>
        </p:spPr>
        <p:txBody>
          <a:bodyPr wrap="square" rtlCol="0">
            <a:spAutoFit/>
          </a:bodyPr>
          <a:lstStyle/>
          <a:p>
            <a:r>
              <a:rPr kumimoji="1" lang="ja-JP" altLang="en-US" dirty="0"/>
              <a:t>３ Ｇ の 普及 と 格安 スマホ の 出現 が </a:t>
            </a:r>
            <a:r>
              <a:rPr kumimoji="1" lang="ja-JP" altLang="en-US" dirty="0" smtClean="0"/>
              <a:t>起爆剤</a:t>
            </a:r>
            <a:endParaRPr kumimoji="1" lang="en-US" altLang="ja-JP" dirty="0" smtClean="0"/>
          </a:p>
          <a:p>
            <a:endParaRPr kumimoji="1" lang="en-US" altLang="ja-JP" dirty="0"/>
          </a:p>
          <a:p>
            <a:r>
              <a:rPr kumimoji="1" lang="ja-JP" altLang="en-US" dirty="0"/>
              <a:t>→</a:t>
            </a:r>
            <a:r>
              <a:rPr kumimoji="1" lang="en-US" altLang="ja-JP" dirty="0" smtClean="0"/>
              <a:t>2007</a:t>
            </a:r>
            <a:r>
              <a:rPr kumimoji="1" lang="ja-JP" altLang="en-US" dirty="0" err="1" smtClean="0"/>
              <a:t>、</a:t>
            </a:r>
            <a:r>
              <a:rPr kumimoji="1" lang="en-US" altLang="ja-JP" dirty="0" smtClean="0"/>
              <a:t>iPhone</a:t>
            </a:r>
            <a:r>
              <a:rPr kumimoji="1" lang="ja-JP" altLang="en-US" dirty="0" smtClean="0"/>
              <a:t>発売→小米、</a:t>
            </a:r>
            <a:r>
              <a:rPr kumimoji="1" lang="en-US" altLang="ja-JP" dirty="0" smtClean="0"/>
              <a:t>Huawei</a:t>
            </a:r>
            <a:r>
              <a:rPr kumimoji="1" lang="ja-JP" altLang="en-US" dirty="0" smtClean="0"/>
              <a:t>など台頭</a:t>
            </a:r>
            <a:endParaRPr kumimoji="1" lang="en-US" altLang="ja-JP" dirty="0" smtClean="0"/>
          </a:p>
          <a:p>
            <a:r>
              <a:rPr kumimoji="1" lang="ja-JP" altLang="en-US" dirty="0" smtClean="0"/>
              <a:t>→</a:t>
            </a:r>
            <a:r>
              <a:rPr kumimoji="1" lang="en-US" altLang="ja-JP" dirty="0" smtClean="0"/>
              <a:t>2009</a:t>
            </a:r>
            <a:r>
              <a:rPr kumimoji="1" lang="ja-JP" altLang="en-US" dirty="0" err="1" smtClean="0"/>
              <a:t>、</a:t>
            </a:r>
            <a:r>
              <a:rPr kumimoji="1" lang="ja-JP" altLang="en-US" dirty="0" smtClean="0"/>
              <a:t>中国が</a:t>
            </a:r>
            <a:r>
              <a:rPr kumimoji="1" lang="en-US" altLang="ja-JP" dirty="0" smtClean="0"/>
              <a:t>3G</a:t>
            </a:r>
            <a:r>
              <a:rPr kumimoji="1" lang="ja-JP" altLang="en-US" dirty="0" smtClean="0"/>
              <a:t>時代に突入</a:t>
            </a:r>
            <a:endParaRPr kumimoji="1" lang="en-US" altLang="ja-JP" dirty="0" smtClean="0"/>
          </a:p>
          <a:p>
            <a:r>
              <a:rPr kumimoji="1" lang="ja-JP" altLang="en-US" dirty="0" smtClean="0"/>
              <a:t>→</a:t>
            </a:r>
            <a:r>
              <a:rPr kumimoji="1" lang="en-US" altLang="ja-JP" dirty="0" smtClean="0"/>
              <a:t>2010</a:t>
            </a:r>
            <a:r>
              <a:rPr kumimoji="1" lang="ja-JP" altLang="en-US" dirty="0" smtClean="0"/>
              <a:t>～</a:t>
            </a:r>
            <a:r>
              <a:rPr kumimoji="1" lang="en-US" altLang="ja-JP" dirty="0" smtClean="0"/>
              <a:t>2015</a:t>
            </a:r>
            <a:r>
              <a:rPr kumimoji="1" lang="ja-JP" altLang="en-US" dirty="0" err="1" smtClean="0"/>
              <a:t>、</a:t>
            </a:r>
            <a:r>
              <a:rPr kumimoji="1" lang="ja-JP" altLang="en-US" dirty="0" smtClean="0"/>
              <a:t>中国人の可処分所得倍増、スマホの平均価格は</a:t>
            </a:r>
            <a:r>
              <a:rPr kumimoji="1" lang="en-US" altLang="ja-JP" dirty="0" smtClean="0"/>
              <a:t>2100</a:t>
            </a:r>
            <a:r>
              <a:rPr kumimoji="1" lang="ja-JP" altLang="en-US" dirty="0" smtClean="0"/>
              <a:t>元→</a:t>
            </a:r>
            <a:r>
              <a:rPr kumimoji="1" lang="en-US" altLang="ja-JP" dirty="0" smtClean="0"/>
              <a:t>1800</a:t>
            </a:r>
            <a:r>
              <a:rPr kumimoji="1" lang="ja-JP" altLang="en-US" dirty="0" smtClean="0"/>
              <a:t>元に</a:t>
            </a:r>
            <a:r>
              <a:rPr kumimoji="1" lang="ja-JP" altLang="en-US" dirty="0" smtClean="0"/>
              <a:t>下落</a:t>
            </a:r>
            <a:endParaRPr kumimoji="1" lang="en-US" altLang="ja-JP" dirty="0" smtClean="0"/>
          </a:p>
          <a:p>
            <a:r>
              <a:rPr kumimoji="1" lang="ja-JP" altLang="en-US" dirty="0" smtClean="0"/>
              <a:t>→中国 </a:t>
            </a:r>
            <a:r>
              <a:rPr kumimoji="1" lang="ja-JP" altLang="en-US" dirty="0"/>
              <a:t>の モバイル 決済 は、 ２０１３ 年 を 機 に 爆発的成長</a:t>
            </a:r>
            <a:r>
              <a:rPr kumimoji="1" lang="ja-JP" altLang="en-US" dirty="0" smtClean="0"/>
              <a:t>し始めた</a:t>
            </a:r>
            <a:endParaRPr kumimoji="1" lang="en-US" altLang="ja-JP" dirty="0" smtClean="0"/>
          </a:p>
          <a:p>
            <a:r>
              <a:rPr kumimoji="1" lang="ja-JP" altLang="en-US" dirty="0" smtClean="0"/>
              <a:t>→</a:t>
            </a:r>
            <a:r>
              <a:rPr kumimoji="1" lang="en-US" altLang="ja-JP" dirty="0" smtClean="0"/>
              <a:t>2018</a:t>
            </a:r>
            <a:r>
              <a:rPr kumimoji="1" lang="ja-JP" altLang="en-US" dirty="0" smtClean="0"/>
              <a:t>年</a:t>
            </a:r>
            <a:r>
              <a:rPr kumimoji="1" lang="en-US" altLang="ja-JP" dirty="0" smtClean="0"/>
              <a:t>6</a:t>
            </a:r>
            <a:r>
              <a:rPr kumimoji="1" lang="ja-JP" altLang="en-US" dirty="0" smtClean="0"/>
              <a:t>月末、ネット利用者は</a:t>
            </a:r>
            <a:r>
              <a:rPr kumimoji="1" lang="en-US" altLang="ja-JP" dirty="0" smtClean="0"/>
              <a:t>8</a:t>
            </a:r>
            <a:r>
              <a:rPr kumimoji="1" lang="ja-JP" altLang="en-US" dirty="0" smtClean="0"/>
              <a:t>億突破、スマホ経由の利用者は</a:t>
            </a:r>
            <a:r>
              <a:rPr kumimoji="1" lang="en-US" altLang="ja-JP" dirty="0" smtClean="0"/>
              <a:t>7.8</a:t>
            </a:r>
            <a:r>
              <a:rPr kumimoji="1" lang="ja-JP" altLang="en-US" dirty="0" smtClean="0"/>
              <a:t>憶、全体の</a:t>
            </a:r>
            <a:r>
              <a:rPr kumimoji="1" lang="en-US" altLang="ja-JP" dirty="0" smtClean="0"/>
              <a:t>9</a:t>
            </a:r>
            <a:r>
              <a:rPr kumimoji="1" lang="ja-JP" altLang="en-US" dirty="0" smtClean="0"/>
              <a:t>割以上占め</a:t>
            </a:r>
            <a:endParaRPr kumimoji="1" lang="ja-JP" altLang="en-US" dirty="0"/>
          </a:p>
        </p:txBody>
      </p:sp>
      <p:sp>
        <p:nvSpPr>
          <p:cNvPr id="3" name="テキスト ボックス 2"/>
          <p:cNvSpPr txBox="1"/>
          <p:nvPr/>
        </p:nvSpPr>
        <p:spPr>
          <a:xfrm>
            <a:off x="467108" y="1482918"/>
            <a:ext cx="427982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dirty="0" smtClean="0"/>
              <a:t>中国モバイル決済の取引規模</a:t>
            </a:r>
            <a:endParaRPr kumimoji="1" lang="ja-JP" altLang="en-US" dirty="0"/>
          </a:p>
        </p:txBody>
      </p:sp>
      <p:sp>
        <p:nvSpPr>
          <p:cNvPr id="4" name="テキスト ボックス 3"/>
          <p:cNvSpPr txBox="1"/>
          <p:nvPr/>
        </p:nvSpPr>
        <p:spPr>
          <a:xfrm>
            <a:off x="525505" y="822960"/>
            <a:ext cx="8880888"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ja-JP" altLang="en-US" dirty="0" smtClean="0"/>
              <a:t>「急成長」　ユーザー数</a:t>
            </a:r>
            <a:r>
              <a:rPr kumimoji="1" lang="ja-JP" altLang="en-US" dirty="0"/>
              <a:t>や市場規模、企業規模など世界の上位へ</a:t>
            </a:r>
          </a:p>
        </p:txBody>
      </p:sp>
    </p:spTree>
    <p:extLst>
      <p:ext uri="{BB962C8B-B14F-4D97-AF65-F5344CB8AC3E}">
        <p14:creationId xmlns:p14="http://schemas.microsoft.com/office/powerpoint/2010/main" val="1591010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２．１．２　</a:t>
            </a:r>
            <a:r>
              <a:rPr lang="ja-JP" altLang="en-US" dirty="0" smtClean="0"/>
              <a:t>報告内容と感想</a:t>
            </a:r>
            <a:endParaRPr kumimoji="1" lang="ja-JP" altLang="en-US" dirty="0"/>
          </a:p>
        </p:txBody>
      </p:sp>
      <p:pic>
        <p:nvPicPr>
          <p:cNvPr id="5" name="コンテンツ プレースホルダー 4"/>
          <p:cNvPicPr>
            <a:picLocks noGrp="1" noChangeAspect="1"/>
          </p:cNvPicPr>
          <p:nvPr>
            <p:ph sz="quarter" idx="10"/>
          </p:nvPr>
        </p:nvPicPr>
        <p:blipFill>
          <a:blip r:embed="rId2"/>
          <a:stretch>
            <a:fillRect/>
          </a:stretch>
        </p:blipFill>
        <p:spPr>
          <a:xfrm>
            <a:off x="678251" y="1286470"/>
            <a:ext cx="4170798" cy="50705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p:cNvSpPr txBox="1"/>
          <p:nvPr/>
        </p:nvSpPr>
        <p:spPr>
          <a:xfrm>
            <a:off x="569239" y="759344"/>
            <a:ext cx="8880888"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ja-JP" altLang="en-US" dirty="0" smtClean="0"/>
              <a:t>「急成長」　ユーザー数</a:t>
            </a:r>
            <a:r>
              <a:rPr kumimoji="1" lang="ja-JP" altLang="en-US" dirty="0"/>
              <a:t>や市場規模、企業規模など世界の上位へ</a:t>
            </a:r>
          </a:p>
        </p:txBody>
      </p:sp>
    </p:spTree>
    <p:extLst>
      <p:ext uri="{BB962C8B-B14F-4D97-AF65-F5344CB8AC3E}">
        <p14:creationId xmlns:p14="http://schemas.microsoft.com/office/powerpoint/2010/main" val="37127623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２．１．２　</a:t>
            </a:r>
            <a:r>
              <a:rPr lang="ja-JP" altLang="en-US" dirty="0" smtClean="0"/>
              <a:t>報告内容と感想</a:t>
            </a:r>
            <a:endParaRPr kumimoji="1" lang="ja-JP" altLang="en-US" dirty="0"/>
          </a:p>
        </p:txBody>
      </p:sp>
      <p:sp>
        <p:nvSpPr>
          <p:cNvPr id="6" name="テキスト ボックス 5"/>
          <p:cNvSpPr txBox="1"/>
          <p:nvPr/>
        </p:nvSpPr>
        <p:spPr>
          <a:xfrm>
            <a:off x="538328" y="809004"/>
            <a:ext cx="8807656"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ja-JP" altLang="en-US" dirty="0"/>
              <a:t>　「顧客起点」　顧客起点のビジネスモデルの変革によって、庶民の生活の隅々まで</a:t>
            </a:r>
            <a:r>
              <a:rPr kumimoji="1" lang="ja-JP" altLang="en-US" dirty="0" smtClean="0"/>
              <a:t>浸透</a:t>
            </a:r>
            <a:endParaRPr kumimoji="1" lang="ja-JP" altLang="en-US" dirty="0"/>
          </a:p>
        </p:txBody>
      </p:sp>
      <p:sp>
        <p:nvSpPr>
          <p:cNvPr id="3" name="コンテンツ プレースホルダー 2"/>
          <p:cNvSpPr>
            <a:spLocks noGrp="1"/>
          </p:cNvSpPr>
          <p:nvPr>
            <p:ph sz="quarter" idx="10"/>
          </p:nvPr>
        </p:nvSpPr>
        <p:spPr>
          <a:xfrm>
            <a:off x="297366" y="1641944"/>
            <a:ext cx="9337288" cy="4862934"/>
          </a:xfrm>
        </p:spPr>
        <p:txBody>
          <a:bodyPr/>
          <a:lstStyle/>
          <a:p>
            <a:r>
              <a:rPr kumimoji="1" lang="ja-JP" altLang="en-US" dirty="0" smtClean="0"/>
              <a:t>　アリペイのような第三者決済サービス誕生する前、中国の金融セクターは長い国有銀行が支配されて、サービス面はいろんな</a:t>
            </a:r>
            <a:r>
              <a:rPr lang="ja-JP" altLang="en-US" dirty="0"/>
              <a:t>問題</a:t>
            </a:r>
            <a:r>
              <a:rPr lang="ja-JP" altLang="en-US" dirty="0" smtClean="0"/>
              <a:t>があります。</a:t>
            </a:r>
            <a:endParaRPr lang="en-US" altLang="ja-JP" dirty="0" smtClean="0"/>
          </a:p>
          <a:p>
            <a:endParaRPr lang="en-US" altLang="ja-JP" dirty="0" smtClean="0"/>
          </a:p>
          <a:p>
            <a:r>
              <a:rPr kumimoji="1" lang="ja-JP" altLang="en-US" dirty="0"/>
              <a:t>　</a:t>
            </a:r>
            <a:r>
              <a:rPr kumimoji="1" lang="ja-JP" altLang="en-US" dirty="0" smtClean="0"/>
              <a:t>・口座保有率は</a:t>
            </a:r>
            <a:r>
              <a:rPr kumimoji="1" lang="en-US" altLang="ja-JP" dirty="0" smtClean="0"/>
              <a:t>80%</a:t>
            </a:r>
            <a:r>
              <a:rPr kumimoji="1" lang="ja-JP" altLang="en-US" dirty="0" smtClean="0"/>
              <a:t>前後、日本と大体同じだが、人あたり利用可能の金融機関支店数は日本の</a:t>
            </a:r>
            <a:r>
              <a:rPr kumimoji="1" lang="en-US" altLang="ja-JP" dirty="0" smtClean="0"/>
              <a:t>1/4</a:t>
            </a:r>
            <a:r>
              <a:rPr kumimoji="1" lang="ja-JP" altLang="en-US" dirty="0" smtClean="0"/>
              <a:t>未満</a:t>
            </a:r>
            <a:endParaRPr kumimoji="1" lang="en-US" altLang="ja-JP" dirty="0" smtClean="0"/>
          </a:p>
          <a:p>
            <a:r>
              <a:rPr lang="ja-JP" altLang="en-US" dirty="0"/>
              <a:t>　</a:t>
            </a:r>
            <a:r>
              <a:rPr lang="ja-JP" altLang="en-US" dirty="0" smtClean="0"/>
              <a:t>・</a:t>
            </a:r>
            <a:r>
              <a:rPr lang="en-US" altLang="ja-JP" dirty="0" smtClean="0"/>
              <a:t>ATM</a:t>
            </a:r>
            <a:r>
              <a:rPr lang="ja-JP" altLang="en-US" dirty="0" smtClean="0"/>
              <a:t>が少ない、日本のようにコンビニに設置され、</a:t>
            </a:r>
            <a:r>
              <a:rPr lang="en-US" altLang="ja-JP" dirty="0" smtClean="0"/>
              <a:t>24</a:t>
            </a:r>
            <a:r>
              <a:rPr lang="ja-JP" altLang="en-US" dirty="0" smtClean="0"/>
              <a:t>時間いつ、どこでも利用するのは不可能</a:t>
            </a:r>
            <a:endParaRPr lang="en-US" altLang="ja-JP" dirty="0" smtClean="0"/>
          </a:p>
          <a:p>
            <a:r>
              <a:rPr kumimoji="1" lang="ja-JP" altLang="en-US" dirty="0"/>
              <a:t>　</a:t>
            </a:r>
            <a:r>
              <a:rPr kumimoji="1" lang="ja-JP" altLang="en-US" dirty="0" smtClean="0"/>
              <a:t>・クレジットカードの保有率が低く、ネットショッピングには銀行の複雑の認証を通じて支払わなければならない、支払失敗率が高い</a:t>
            </a:r>
            <a:endParaRPr kumimoji="1" lang="en-US" altLang="ja-JP" dirty="0" smtClean="0"/>
          </a:p>
          <a:p>
            <a:r>
              <a:rPr lang="ja-JP" altLang="en-US" dirty="0"/>
              <a:t>　</a:t>
            </a:r>
            <a:r>
              <a:rPr lang="ja-JP" altLang="en-US" dirty="0" smtClean="0"/>
              <a:t>・</a:t>
            </a:r>
            <a:r>
              <a:rPr lang="en-US" altLang="ja-JP" dirty="0" smtClean="0"/>
              <a:t>EC</a:t>
            </a:r>
            <a:r>
              <a:rPr lang="ja-JP" altLang="en-US" dirty="0" smtClean="0"/>
              <a:t>時代、先払にしても、後払にしても信用問題が解決できず</a:t>
            </a:r>
            <a:endParaRPr lang="en-US" altLang="ja-JP" dirty="0" smtClean="0"/>
          </a:p>
          <a:p>
            <a:r>
              <a:rPr kumimoji="1" lang="ja-JP" altLang="en-US" dirty="0"/>
              <a:t>　</a:t>
            </a:r>
            <a:r>
              <a:rPr kumimoji="1" lang="ja-JP" altLang="en-US" dirty="0" smtClean="0"/>
              <a:t>・現金取引の偽札問題</a:t>
            </a:r>
            <a:endParaRPr kumimoji="1" lang="ja-JP" altLang="en-US" dirty="0"/>
          </a:p>
        </p:txBody>
      </p:sp>
    </p:spTree>
    <p:extLst>
      <p:ext uri="{BB962C8B-B14F-4D97-AF65-F5344CB8AC3E}">
        <p14:creationId xmlns:p14="http://schemas.microsoft.com/office/powerpoint/2010/main" val="18294371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２．１．２　</a:t>
            </a:r>
            <a:r>
              <a:rPr lang="ja-JP" altLang="en-US" dirty="0" smtClean="0"/>
              <a:t>報告内容と感想</a:t>
            </a:r>
            <a:endParaRPr kumimoji="1" lang="ja-JP" altLang="en-US" dirty="0"/>
          </a:p>
        </p:txBody>
      </p:sp>
      <p:sp>
        <p:nvSpPr>
          <p:cNvPr id="3" name="コンテンツ プレースホルダー 2"/>
          <p:cNvSpPr>
            <a:spLocks noGrp="1"/>
          </p:cNvSpPr>
          <p:nvPr>
            <p:ph sz="quarter" idx="10"/>
          </p:nvPr>
        </p:nvSpPr>
        <p:spPr/>
        <p:txBody>
          <a:bodyPr/>
          <a:lstStyle/>
          <a:p>
            <a:endParaRPr lang="en-US" altLang="ja-JP" dirty="0"/>
          </a:p>
          <a:p>
            <a:endParaRPr kumimoji="1" lang="en-US" altLang="ja-JP" dirty="0" smtClean="0"/>
          </a:p>
        </p:txBody>
      </p:sp>
      <p:pic>
        <p:nvPicPr>
          <p:cNvPr id="4" name="図 3"/>
          <p:cNvPicPr>
            <a:picLocks noChangeAspect="1"/>
          </p:cNvPicPr>
          <p:nvPr/>
        </p:nvPicPr>
        <p:blipFill>
          <a:blip r:embed="rId2"/>
          <a:stretch>
            <a:fillRect/>
          </a:stretch>
        </p:blipFill>
        <p:spPr>
          <a:xfrm>
            <a:off x="678250" y="1439987"/>
            <a:ext cx="4346969" cy="47234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テキスト ボックス 4"/>
          <p:cNvSpPr txBox="1"/>
          <p:nvPr/>
        </p:nvSpPr>
        <p:spPr>
          <a:xfrm>
            <a:off x="5450619" y="1439987"/>
            <a:ext cx="4134678" cy="646331"/>
          </a:xfrm>
          <a:prstGeom prst="rect">
            <a:avLst/>
          </a:prstGeom>
          <a:noFill/>
        </p:spPr>
        <p:txBody>
          <a:bodyPr wrap="square" rtlCol="0">
            <a:spAutoFit/>
          </a:bodyPr>
          <a:lstStyle/>
          <a:p>
            <a:r>
              <a:rPr kumimoji="1" lang="ja-JP" altLang="en-US" dirty="0" smtClean="0"/>
              <a:t>アリペイのエスクロー（第三者預託）サービスの仕組み</a:t>
            </a:r>
            <a:endParaRPr kumimoji="1" lang="ja-JP" altLang="en-US" dirty="0"/>
          </a:p>
        </p:txBody>
      </p:sp>
      <p:sp>
        <p:nvSpPr>
          <p:cNvPr id="8" name="テキスト ボックス 7"/>
          <p:cNvSpPr txBox="1"/>
          <p:nvPr/>
        </p:nvSpPr>
        <p:spPr>
          <a:xfrm>
            <a:off x="578088" y="809004"/>
            <a:ext cx="8807656"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ja-JP" altLang="en-US" dirty="0"/>
              <a:t>　「顧客起点」　顧客起点のビジネスモデルの変革によって、庶民の生活の隅々まで</a:t>
            </a:r>
            <a:r>
              <a:rPr kumimoji="1" lang="ja-JP" altLang="en-US" dirty="0" smtClean="0"/>
              <a:t>浸透</a:t>
            </a:r>
            <a:endParaRPr kumimoji="1" lang="ja-JP" altLang="en-US" dirty="0"/>
          </a:p>
        </p:txBody>
      </p:sp>
    </p:spTree>
    <p:extLst>
      <p:ext uri="{BB962C8B-B14F-4D97-AF65-F5344CB8AC3E}">
        <p14:creationId xmlns:p14="http://schemas.microsoft.com/office/powerpoint/2010/main" val="2818726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２．１．２　</a:t>
            </a:r>
            <a:r>
              <a:rPr lang="ja-JP" altLang="en-US" dirty="0" smtClean="0"/>
              <a:t>報告内容と感想</a:t>
            </a:r>
            <a:endParaRPr kumimoji="1" lang="ja-JP" altLang="en-US" dirty="0"/>
          </a:p>
        </p:txBody>
      </p:sp>
      <p:sp>
        <p:nvSpPr>
          <p:cNvPr id="3" name="コンテンツ プレースホルダー 2"/>
          <p:cNvSpPr>
            <a:spLocks noGrp="1"/>
          </p:cNvSpPr>
          <p:nvPr>
            <p:ph sz="quarter" idx="10"/>
          </p:nvPr>
        </p:nvSpPr>
        <p:spPr>
          <a:xfrm>
            <a:off x="297366" y="1286470"/>
            <a:ext cx="9337288" cy="5218407"/>
          </a:xfrm>
        </p:spPr>
        <p:txBody>
          <a:bodyPr/>
          <a:lstStyle/>
          <a:p>
            <a:endParaRPr lang="en-US" altLang="ja-JP" dirty="0"/>
          </a:p>
          <a:p>
            <a:r>
              <a:rPr lang="ja-JP" altLang="en-US" dirty="0" smtClean="0"/>
              <a:t>ビデオをご覧ください</a:t>
            </a:r>
            <a:endParaRPr lang="en-US" altLang="ja-JP" dirty="0"/>
          </a:p>
        </p:txBody>
      </p:sp>
      <p:sp>
        <p:nvSpPr>
          <p:cNvPr id="7" name="テキスト ボックス 6"/>
          <p:cNvSpPr txBox="1"/>
          <p:nvPr/>
        </p:nvSpPr>
        <p:spPr>
          <a:xfrm>
            <a:off x="538328" y="809004"/>
            <a:ext cx="8807656"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ja-JP" altLang="en-US" dirty="0"/>
              <a:t>　「顧客起点」　顧客起点のビジネスモデルの変革によって、庶民の生活の隅々まで</a:t>
            </a:r>
            <a:r>
              <a:rPr kumimoji="1" lang="ja-JP" altLang="en-US" dirty="0" smtClean="0"/>
              <a:t>浸透</a:t>
            </a:r>
            <a:endParaRPr kumimoji="1" lang="ja-JP" altLang="en-US" dirty="0"/>
          </a:p>
        </p:txBody>
      </p:sp>
    </p:spTree>
    <p:extLst>
      <p:ext uri="{BB962C8B-B14F-4D97-AF65-F5344CB8AC3E}">
        <p14:creationId xmlns:p14="http://schemas.microsoft.com/office/powerpoint/2010/main" val="34725883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２．１．２　</a:t>
            </a:r>
            <a:r>
              <a:rPr lang="ja-JP" altLang="en-US" dirty="0" smtClean="0"/>
              <a:t>報告内容と感想</a:t>
            </a:r>
            <a:endParaRPr kumimoji="1" lang="ja-JP" altLang="en-US" dirty="0"/>
          </a:p>
        </p:txBody>
      </p:sp>
      <p:sp>
        <p:nvSpPr>
          <p:cNvPr id="3" name="コンテンツ プレースホルダー 2"/>
          <p:cNvSpPr>
            <a:spLocks noGrp="1"/>
          </p:cNvSpPr>
          <p:nvPr>
            <p:ph sz="quarter" idx="10"/>
          </p:nvPr>
        </p:nvSpPr>
        <p:spPr>
          <a:xfrm>
            <a:off x="297366" y="1286470"/>
            <a:ext cx="9337288" cy="5218407"/>
          </a:xfrm>
        </p:spPr>
        <p:txBody>
          <a:bodyPr/>
          <a:lstStyle/>
          <a:p>
            <a:r>
              <a:rPr lang="ja-JP" altLang="en-US" dirty="0" smtClean="0"/>
              <a:t>　</a:t>
            </a:r>
            <a:endParaRPr lang="en-US" altLang="ja-JP" dirty="0" smtClean="0"/>
          </a:p>
          <a:p>
            <a:endParaRPr lang="ja-JP" altLang="en-US" dirty="0"/>
          </a:p>
        </p:txBody>
      </p:sp>
      <p:sp>
        <p:nvSpPr>
          <p:cNvPr id="7" name="テキスト ボックス 6"/>
          <p:cNvSpPr txBox="1"/>
          <p:nvPr/>
        </p:nvSpPr>
        <p:spPr>
          <a:xfrm>
            <a:off x="538328" y="809004"/>
            <a:ext cx="8807656"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ja-JP" altLang="en-US" dirty="0"/>
              <a:t>　「金融包摂」　技術の応用により、金融がより身近な存在となる</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50" y="1751437"/>
            <a:ext cx="3265597" cy="2181461"/>
          </a:xfrm>
          <a:prstGeom prst="rect">
            <a:avLst/>
          </a:prstGeom>
        </p:spPr>
      </p:pic>
      <p:pic>
        <p:nvPicPr>
          <p:cNvPr id="6" name="図 5"/>
          <p:cNvPicPr>
            <a:picLocks noChangeAspect="1"/>
          </p:cNvPicPr>
          <p:nvPr/>
        </p:nvPicPr>
        <p:blipFill>
          <a:blip r:embed="rId3"/>
          <a:stretch>
            <a:fillRect/>
          </a:stretch>
        </p:blipFill>
        <p:spPr>
          <a:xfrm>
            <a:off x="5420968" y="1751437"/>
            <a:ext cx="3516297" cy="45688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テキスト ボックス 7"/>
          <p:cNvSpPr txBox="1"/>
          <p:nvPr/>
        </p:nvSpPr>
        <p:spPr>
          <a:xfrm>
            <a:off x="678251" y="4249972"/>
            <a:ext cx="4354925" cy="1200329"/>
          </a:xfrm>
          <a:prstGeom prst="rect">
            <a:avLst/>
          </a:prstGeom>
          <a:noFill/>
        </p:spPr>
        <p:txBody>
          <a:bodyPr wrap="square" rtlCol="0">
            <a:spAutoFit/>
          </a:bodyPr>
          <a:lstStyle/>
          <a:p>
            <a:r>
              <a:rPr kumimoji="1" lang="ja-JP" altLang="en-US" dirty="0"/>
              <a:t>（１） 数 千万 人 レベル の オンライン ユーザー に </a:t>
            </a:r>
            <a:r>
              <a:rPr kumimoji="1" lang="ja-JP" altLang="en-US" dirty="0" smtClean="0"/>
              <a:t>対応</a:t>
            </a:r>
            <a:endParaRPr kumimoji="1" lang="en-US" altLang="ja-JP" dirty="0" smtClean="0"/>
          </a:p>
          <a:p>
            <a:r>
              <a:rPr kumimoji="1" lang="ja-JP" altLang="en-US" dirty="0"/>
              <a:t>（２） 出し入れ 自由 で 買物 にも 使える</a:t>
            </a:r>
          </a:p>
          <a:p>
            <a:r>
              <a:rPr kumimoji="1" lang="ja-JP" altLang="en-US" dirty="0"/>
              <a:t>（３） 金融機関 の 常識 を </a:t>
            </a:r>
            <a:r>
              <a:rPr kumimoji="1" lang="ja-JP" altLang="en-US" dirty="0" smtClean="0"/>
              <a:t>破る</a:t>
            </a:r>
            <a:endParaRPr kumimoji="1" lang="ja-JP" altLang="en-US" dirty="0"/>
          </a:p>
        </p:txBody>
      </p:sp>
    </p:spTree>
    <p:extLst>
      <p:ext uri="{BB962C8B-B14F-4D97-AF65-F5344CB8AC3E}">
        <p14:creationId xmlns:p14="http://schemas.microsoft.com/office/powerpoint/2010/main" val="37097940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sz="quarter" idx="10"/>
          </p:nvPr>
        </p:nvSpPr>
        <p:spPr/>
        <p:txBody>
          <a:bodyPr/>
          <a:lstStyle/>
          <a:p>
            <a:r>
              <a:rPr kumimoji="1" lang="ja-JP" altLang="en-US" dirty="0" smtClean="0"/>
              <a:t>１．イベント概要</a:t>
            </a:r>
            <a:endParaRPr kumimoji="1" lang="en-US" altLang="ja-JP" dirty="0" smtClean="0"/>
          </a:p>
          <a:p>
            <a:endParaRPr lang="en-US" altLang="ja-JP" dirty="0" smtClean="0"/>
          </a:p>
          <a:p>
            <a:r>
              <a:rPr lang="ja-JP" altLang="en-US" dirty="0" smtClean="0"/>
              <a:t>２．内容紹介＆感想</a:t>
            </a:r>
            <a:endParaRPr lang="en-US" altLang="ja-JP" dirty="0" smtClean="0"/>
          </a:p>
          <a:p>
            <a:endParaRPr kumimoji="1" lang="en-US" altLang="ja-JP" dirty="0" smtClean="0"/>
          </a:p>
          <a:p>
            <a:r>
              <a:rPr kumimoji="1" lang="ja-JP" altLang="en-US" dirty="0" smtClean="0"/>
              <a:t>２．１　初日（易）</a:t>
            </a:r>
            <a:endParaRPr kumimoji="1" lang="en-US" altLang="ja-JP" dirty="0" smtClean="0"/>
          </a:p>
          <a:p>
            <a:endParaRPr lang="en-US" altLang="ja-JP" dirty="0" smtClean="0"/>
          </a:p>
          <a:p>
            <a:r>
              <a:rPr lang="ja-JP" altLang="en-US" dirty="0" smtClean="0"/>
              <a:t>２．２　二日（ホウ）</a:t>
            </a:r>
            <a:endParaRPr lang="en-US" altLang="ja-JP" dirty="0" smtClean="0"/>
          </a:p>
          <a:p>
            <a:endParaRPr lang="en-US" altLang="ja-JP" dirty="0"/>
          </a:p>
          <a:p>
            <a:r>
              <a:rPr lang="ja-JP" altLang="en-US" dirty="0" smtClean="0"/>
              <a:t>２．３　三日（許）</a:t>
            </a:r>
            <a:endParaRPr lang="en-US" altLang="ja-JP" dirty="0" smtClean="0"/>
          </a:p>
          <a:p>
            <a:endParaRPr lang="en-US" altLang="ja-JP" dirty="0"/>
          </a:p>
          <a:p>
            <a:r>
              <a:rPr lang="ja-JP" altLang="en-US" dirty="0" smtClean="0"/>
              <a:t>２．４　四日（王）</a:t>
            </a:r>
            <a:endParaRPr lang="en-US" altLang="ja-JP" dirty="0" smtClean="0"/>
          </a:p>
        </p:txBody>
      </p:sp>
    </p:spTree>
    <p:extLst>
      <p:ext uri="{BB962C8B-B14F-4D97-AF65-F5344CB8AC3E}">
        <p14:creationId xmlns:p14="http://schemas.microsoft.com/office/powerpoint/2010/main" val="33363775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２．１．２　</a:t>
            </a:r>
            <a:r>
              <a:rPr lang="ja-JP" altLang="en-US" dirty="0" smtClean="0"/>
              <a:t>報告内容と感想</a:t>
            </a:r>
            <a:endParaRPr kumimoji="1" lang="ja-JP" altLang="en-US" dirty="0"/>
          </a:p>
        </p:txBody>
      </p:sp>
      <p:sp>
        <p:nvSpPr>
          <p:cNvPr id="3" name="コンテンツ プレースホルダー 2"/>
          <p:cNvSpPr>
            <a:spLocks noGrp="1"/>
          </p:cNvSpPr>
          <p:nvPr>
            <p:ph sz="quarter" idx="10"/>
          </p:nvPr>
        </p:nvSpPr>
        <p:spPr>
          <a:xfrm>
            <a:off x="297366" y="1286470"/>
            <a:ext cx="9337288" cy="5218407"/>
          </a:xfrm>
        </p:spPr>
        <p:txBody>
          <a:bodyPr/>
          <a:lstStyle/>
          <a:p>
            <a:r>
              <a:rPr lang="ja-JP" altLang="en-US" dirty="0" smtClean="0"/>
              <a:t>　決済手段から生活サービスのプラットフォームへ変身</a:t>
            </a:r>
            <a:endParaRPr lang="en-US" altLang="ja-JP" dirty="0" smtClean="0"/>
          </a:p>
          <a:p>
            <a:r>
              <a:rPr lang="ja-JP" altLang="en-US" dirty="0" smtClean="0"/>
              <a:t>　プラットフォーマーの土壌から生まれたシェアリングサービス</a:t>
            </a:r>
            <a:endParaRPr lang="en-US" altLang="ja-JP" dirty="0" smtClean="0"/>
          </a:p>
          <a:p>
            <a:endParaRPr lang="en-US" altLang="ja-JP" dirty="0"/>
          </a:p>
          <a:p>
            <a:r>
              <a:rPr lang="ja-JP" altLang="en-US" dirty="0"/>
              <a:t>　・</a:t>
            </a:r>
            <a:r>
              <a:rPr lang="ja-JP" altLang="en-US" dirty="0" err="1" smtClean="0"/>
              <a:t>モビリティーー</a:t>
            </a:r>
            <a:r>
              <a:rPr lang="ja-JP" altLang="en-US" dirty="0" smtClean="0"/>
              <a:t>滴滴出行</a:t>
            </a:r>
            <a:r>
              <a:rPr lang="ja-JP" altLang="en-US" dirty="0"/>
              <a:t>、 </a:t>
            </a:r>
            <a:r>
              <a:rPr lang="ja-JP" altLang="en-US" dirty="0" smtClean="0"/>
              <a:t>摩拜単車</a:t>
            </a:r>
            <a:r>
              <a:rPr lang="ja-JP" altLang="en-US" dirty="0"/>
              <a:t>、 </a:t>
            </a:r>
            <a:r>
              <a:rPr lang="ja-JP" altLang="en-US" dirty="0" smtClean="0"/>
              <a:t>途歌</a:t>
            </a:r>
            <a:endParaRPr lang="en-US" altLang="ja-JP" dirty="0" smtClean="0"/>
          </a:p>
          <a:p>
            <a:r>
              <a:rPr lang="ja-JP" altLang="en-US" dirty="0"/>
              <a:t>　</a:t>
            </a:r>
            <a:endParaRPr lang="en-US" altLang="ja-JP" dirty="0" smtClean="0"/>
          </a:p>
          <a:p>
            <a:r>
              <a:rPr lang="ja-JP" altLang="en-US" dirty="0"/>
              <a:t>　</a:t>
            </a:r>
            <a:r>
              <a:rPr lang="ja-JP" altLang="en-US" dirty="0" smtClean="0"/>
              <a:t>・</a:t>
            </a:r>
            <a:r>
              <a:rPr lang="ja-JP" altLang="en-US" dirty="0" err="1" smtClean="0"/>
              <a:t>スペースシェアーー</a:t>
            </a:r>
            <a:r>
              <a:rPr lang="ja-JP" altLang="en-US" dirty="0" smtClean="0"/>
              <a:t>途家、</a:t>
            </a:r>
            <a:r>
              <a:rPr lang="zh-CN" altLang="en-US" dirty="0" smtClean="0"/>
              <a:t>小猪短租</a:t>
            </a:r>
            <a:endParaRPr lang="en-US" altLang="zh-CN" dirty="0" smtClean="0"/>
          </a:p>
          <a:p>
            <a:endParaRPr lang="en-US" altLang="ja-JP" dirty="0"/>
          </a:p>
          <a:p>
            <a:r>
              <a:rPr lang="ja-JP" altLang="en-US" dirty="0"/>
              <a:t>　</a:t>
            </a:r>
            <a:r>
              <a:rPr lang="ja-JP" altLang="en-US" dirty="0" smtClean="0"/>
              <a:t>・ナレッジ＆</a:t>
            </a:r>
            <a:r>
              <a:rPr lang="ja-JP" altLang="en-US" dirty="0" err="1" smtClean="0"/>
              <a:t>スキルシェアーー</a:t>
            </a:r>
            <a:r>
              <a:rPr lang="ja-JP" altLang="en-US" dirty="0"/>
              <a:t>愛</a:t>
            </a:r>
            <a:r>
              <a:rPr lang="zh-CN" altLang="en-US" dirty="0" smtClean="0"/>
              <a:t>大厨</a:t>
            </a:r>
            <a:r>
              <a:rPr lang="ja-JP" altLang="en-US" dirty="0" err="1" smtClean="0"/>
              <a:t>、</a:t>
            </a:r>
            <a:r>
              <a:rPr lang="zh-CN" altLang="en-US" dirty="0" smtClean="0"/>
              <a:t>知乎</a:t>
            </a:r>
            <a:endParaRPr lang="en-US" altLang="zh-CN" dirty="0" smtClean="0"/>
          </a:p>
          <a:p>
            <a:endParaRPr lang="en-US" altLang="zh-CN" dirty="0"/>
          </a:p>
          <a:p>
            <a:r>
              <a:rPr lang="ja-JP" altLang="en-US" dirty="0"/>
              <a:t>　・ライフ・サービス・シェア ─ ─ </a:t>
            </a:r>
            <a:r>
              <a:rPr lang="ja-JP" altLang="en-US" dirty="0" smtClean="0"/>
              <a:t>赶集網</a:t>
            </a:r>
            <a:r>
              <a:rPr lang="ja-JP" altLang="en-US" dirty="0"/>
              <a:t>、 </a:t>
            </a:r>
            <a:r>
              <a:rPr lang="en-US" altLang="ja-JP" dirty="0" smtClean="0"/>
              <a:t>58</a:t>
            </a:r>
            <a:r>
              <a:rPr lang="ja-JP" altLang="en-US" dirty="0" smtClean="0"/>
              <a:t>同城</a:t>
            </a:r>
            <a:r>
              <a:rPr lang="ja-JP" altLang="en-US" dirty="0"/>
              <a:t>、 </a:t>
            </a:r>
            <a:r>
              <a:rPr lang="ja-JP" altLang="en-US" dirty="0" smtClean="0"/>
              <a:t>京東到家</a:t>
            </a:r>
            <a:r>
              <a:rPr lang="ja-JP" altLang="en-US" dirty="0"/>
              <a:t>、 </a:t>
            </a:r>
            <a:r>
              <a:rPr lang="ja-JP" altLang="en-US" dirty="0" smtClean="0"/>
              <a:t>街電</a:t>
            </a:r>
            <a:endParaRPr lang="ja-JP" altLang="en-US" dirty="0"/>
          </a:p>
          <a:p>
            <a:endParaRPr lang="en-US" altLang="ja-JP" dirty="0" smtClean="0"/>
          </a:p>
          <a:p>
            <a:r>
              <a:rPr lang="ja-JP" altLang="en-US" dirty="0"/>
              <a:t>　・メディカル・サービス・シェア ─ ─ </a:t>
            </a:r>
            <a:r>
              <a:rPr lang="ja-JP" altLang="en-US" dirty="0" smtClean="0"/>
              <a:t>春雨医生</a:t>
            </a:r>
            <a:r>
              <a:rPr lang="ja-JP" altLang="en-US" dirty="0"/>
              <a:t>、 丁</a:t>
            </a:r>
            <a:r>
              <a:rPr lang="ja-JP" altLang="en-US" dirty="0" smtClean="0"/>
              <a:t>香園</a:t>
            </a:r>
            <a:r>
              <a:rPr lang="ja-JP" altLang="en-US" dirty="0"/>
              <a:t>、 </a:t>
            </a:r>
            <a:r>
              <a:rPr lang="ja-JP" altLang="en-US" dirty="0" smtClean="0"/>
              <a:t>平安好医生</a:t>
            </a:r>
            <a:endParaRPr lang="ja-JP" altLang="en-US" dirty="0"/>
          </a:p>
          <a:p>
            <a:endParaRPr lang="ja-JP" altLang="en-US" dirty="0"/>
          </a:p>
        </p:txBody>
      </p:sp>
      <p:sp>
        <p:nvSpPr>
          <p:cNvPr id="7" name="テキスト ボックス 6"/>
          <p:cNvSpPr txBox="1"/>
          <p:nvPr/>
        </p:nvSpPr>
        <p:spPr>
          <a:xfrm>
            <a:off x="538328" y="809004"/>
            <a:ext cx="8807656"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ja-JP" altLang="en-US" dirty="0"/>
              <a:t>　「ボーダーレス」　異業種からの参入は、伝統的な金融機関や産業企業にもインパクト</a:t>
            </a:r>
          </a:p>
        </p:txBody>
      </p:sp>
    </p:spTree>
    <p:extLst>
      <p:ext uri="{BB962C8B-B14F-4D97-AF65-F5344CB8AC3E}">
        <p14:creationId xmlns:p14="http://schemas.microsoft.com/office/powerpoint/2010/main" val="24207791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２．１．２　</a:t>
            </a:r>
            <a:r>
              <a:rPr lang="ja-JP" altLang="en-US" dirty="0" smtClean="0"/>
              <a:t>報告内容と感想</a:t>
            </a:r>
            <a:endParaRPr kumimoji="1" lang="ja-JP" altLang="en-US" dirty="0"/>
          </a:p>
        </p:txBody>
      </p:sp>
      <p:pic>
        <p:nvPicPr>
          <p:cNvPr id="4" name="コンテンツ プレースホルダー 3"/>
          <p:cNvPicPr>
            <a:picLocks noGrp="1" noChangeAspect="1"/>
          </p:cNvPicPr>
          <p:nvPr>
            <p:ph sz="quarter" idx="10"/>
          </p:nvPr>
        </p:nvPicPr>
        <p:blipFill rotWithShape="1">
          <a:blip r:embed="rId2"/>
          <a:srcRect t="13674" b="4704"/>
          <a:stretch/>
        </p:blipFill>
        <p:spPr>
          <a:xfrm>
            <a:off x="574884" y="1220521"/>
            <a:ext cx="6338934" cy="2973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p:cNvSpPr txBox="1"/>
          <p:nvPr/>
        </p:nvSpPr>
        <p:spPr>
          <a:xfrm>
            <a:off x="538328" y="729486"/>
            <a:ext cx="8807656"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ja-JP" altLang="en-US" dirty="0"/>
              <a:t>　「ボーダーレス」　異業種からの参入は、伝統的な金融機関や産業企業にもインパクト</a:t>
            </a:r>
          </a:p>
        </p:txBody>
      </p:sp>
      <p:sp>
        <p:nvSpPr>
          <p:cNvPr id="5" name="テキスト ボックス 4"/>
          <p:cNvSpPr txBox="1"/>
          <p:nvPr/>
        </p:nvSpPr>
        <p:spPr>
          <a:xfrm>
            <a:off x="985961" y="3256059"/>
            <a:ext cx="2548393" cy="369332"/>
          </a:xfrm>
          <a:prstGeom prst="rect">
            <a:avLst/>
          </a:prstGeom>
          <a:noFill/>
        </p:spPr>
        <p:txBody>
          <a:bodyPr wrap="square" rtlCol="0">
            <a:spAutoFit/>
          </a:bodyPr>
          <a:lstStyle/>
          <a:p>
            <a:r>
              <a:rPr kumimoji="1" lang="ja-JP" altLang="en-US" dirty="0" smtClean="0"/>
              <a:t>愛</a:t>
            </a:r>
            <a:r>
              <a:rPr kumimoji="1" lang="zh-CN" altLang="en-US" dirty="0" smtClean="0"/>
              <a:t>大厨</a:t>
            </a:r>
            <a:r>
              <a:rPr kumimoji="1" lang="ja-JP" altLang="en-US" dirty="0" smtClean="0"/>
              <a:t>のビジネスモデル</a:t>
            </a:r>
            <a:endParaRPr kumimoji="1" lang="ja-JP" altLang="en-US" dirty="0"/>
          </a:p>
        </p:txBody>
      </p:sp>
      <p:pic>
        <p:nvPicPr>
          <p:cNvPr id="6" name="図 5"/>
          <p:cNvPicPr>
            <a:picLocks noChangeAspect="1"/>
          </p:cNvPicPr>
          <p:nvPr/>
        </p:nvPicPr>
        <p:blipFill>
          <a:blip r:embed="rId3"/>
          <a:stretch>
            <a:fillRect/>
          </a:stretch>
        </p:blipFill>
        <p:spPr>
          <a:xfrm>
            <a:off x="538328" y="4351794"/>
            <a:ext cx="8146749" cy="21757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354764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２．１．２　</a:t>
            </a:r>
            <a:r>
              <a:rPr lang="ja-JP" altLang="en-US" dirty="0" smtClean="0"/>
              <a:t>報告内容と感想</a:t>
            </a:r>
            <a:endParaRPr kumimoji="1" lang="ja-JP" altLang="en-US" dirty="0"/>
          </a:p>
        </p:txBody>
      </p:sp>
      <p:sp>
        <p:nvSpPr>
          <p:cNvPr id="3" name="コンテンツ プレースホルダー 2"/>
          <p:cNvSpPr>
            <a:spLocks noGrp="1"/>
          </p:cNvSpPr>
          <p:nvPr>
            <p:ph sz="quarter" idx="10"/>
          </p:nvPr>
        </p:nvSpPr>
        <p:spPr>
          <a:xfrm>
            <a:off x="297366" y="1286470"/>
            <a:ext cx="9337288" cy="5218407"/>
          </a:xfrm>
        </p:spPr>
        <p:txBody>
          <a:bodyPr/>
          <a:lstStyle/>
          <a:p>
            <a:r>
              <a:rPr lang="ja-JP" altLang="en-US" dirty="0" smtClean="0"/>
              <a:t>　</a:t>
            </a:r>
            <a:endParaRPr lang="ja-JP" altLang="en-US" dirty="0"/>
          </a:p>
        </p:txBody>
      </p:sp>
      <p:sp>
        <p:nvSpPr>
          <p:cNvPr id="7" name="テキスト ボックス 6"/>
          <p:cNvSpPr txBox="1"/>
          <p:nvPr/>
        </p:nvSpPr>
        <p:spPr>
          <a:xfrm>
            <a:off x="538328" y="809004"/>
            <a:ext cx="8807656"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ja-JP" altLang="en-US"/>
              <a:t>「オープン化＆スマート化」　ビッグデータや</a:t>
            </a:r>
            <a:r>
              <a:rPr kumimoji="1" lang="en-US" altLang="ja-JP"/>
              <a:t>AI</a:t>
            </a:r>
            <a:r>
              <a:rPr kumimoji="1" lang="ja-JP" altLang="en-US"/>
              <a:t>等の能力を外部に提供</a:t>
            </a:r>
            <a:endParaRPr kumimoji="1" lang="ja-JP" altLang="en-US" dirty="0"/>
          </a:p>
        </p:txBody>
      </p:sp>
      <p:graphicFrame>
        <p:nvGraphicFramePr>
          <p:cNvPr id="4" name="図表 3"/>
          <p:cNvGraphicFramePr/>
          <p:nvPr>
            <p:extLst>
              <p:ext uri="{D42A27DB-BD31-4B8C-83A1-F6EECF244321}">
                <p14:modId xmlns:p14="http://schemas.microsoft.com/office/powerpoint/2010/main" val="3145086067"/>
              </p:ext>
            </p:extLst>
          </p:nvPr>
        </p:nvGraphicFramePr>
        <p:xfrm>
          <a:off x="355448" y="1466206"/>
          <a:ext cx="4045599" cy="26128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図 4"/>
          <p:cNvPicPr>
            <a:picLocks noChangeAspect="1"/>
          </p:cNvPicPr>
          <p:nvPr/>
        </p:nvPicPr>
        <p:blipFill>
          <a:blip r:embed="rId7"/>
          <a:stretch>
            <a:fillRect/>
          </a:stretch>
        </p:blipFill>
        <p:spPr>
          <a:xfrm>
            <a:off x="5097075" y="1712774"/>
            <a:ext cx="3868021" cy="48261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テキスト ボックス 5"/>
          <p:cNvSpPr txBox="1"/>
          <p:nvPr/>
        </p:nvSpPr>
        <p:spPr>
          <a:xfrm>
            <a:off x="5097075" y="1343442"/>
            <a:ext cx="1327868" cy="369332"/>
          </a:xfrm>
          <a:prstGeom prst="rect">
            <a:avLst/>
          </a:prstGeom>
          <a:solidFill>
            <a:srgbClr val="00B050"/>
          </a:solidFill>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kumimoji="1" lang="zh-CN" altLang="en-US" dirty="0" smtClean="0"/>
              <a:t>芝麻信用</a:t>
            </a:r>
            <a:endParaRPr kumimoji="1" lang="ja-JP" altLang="en-US" dirty="0"/>
          </a:p>
        </p:txBody>
      </p:sp>
    </p:spTree>
    <p:extLst>
      <p:ext uri="{BB962C8B-B14F-4D97-AF65-F5344CB8AC3E}">
        <p14:creationId xmlns:p14="http://schemas.microsoft.com/office/powerpoint/2010/main" val="35504495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２．１．２　</a:t>
            </a:r>
            <a:r>
              <a:rPr lang="ja-JP" altLang="en-US" dirty="0" smtClean="0"/>
              <a:t>報告内容と感想</a:t>
            </a:r>
            <a:endParaRPr kumimoji="1" lang="ja-JP" altLang="en-US" dirty="0"/>
          </a:p>
        </p:txBody>
      </p:sp>
      <p:sp>
        <p:nvSpPr>
          <p:cNvPr id="3" name="コンテンツ プレースホルダー 2"/>
          <p:cNvSpPr>
            <a:spLocks noGrp="1"/>
          </p:cNvSpPr>
          <p:nvPr>
            <p:ph sz="quarter" idx="10"/>
          </p:nvPr>
        </p:nvSpPr>
        <p:spPr>
          <a:xfrm>
            <a:off x="297366" y="1286470"/>
            <a:ext cx="9337288" cy="5218407"/>
          </a:xfrm>
        </p:spPr>
        <p:txBody>
          <a:bodyPr/>
          <a:lstStyle/>
          <a:p>
            <a:r>
              <a:rPr lang="ja-JP" altLang="en-US" dirty="0" smtClean="0"/>
              <a:t>　</a:t>
            </a:r>
            <a:endParaRPr lang="ja-JP" altLang="en-US" dirty="0"/>
          </a:p>
        </p:txBody>
      </p:sp>
      <p:sp>
        <p:nvSpPr>
          <p:cNvPr id="7" name="テキスト ボックス 6"/>
          <p:cNvSpPr txBox="1"/>
          <p:nvPr/>
        </p:nvSpPr>
        <p:spPr>
          <a:xfrm>
            <a:off x="538328" y="809004"/>
            <a:ext cx="8807656"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ja-JP" altLang="en-US"/>
              <a:t>「オープン化＆スマート化」　ビッグデータや</a:t>
            </a:r>
            <a:r>
              <a:rPr kumimoji="1" lang="en-US" altLang="ja-JP"/>
              <a:t>AI</a:t>
            </a:r>
            <a:r>
              <a:rPr kumimoji="1" lang="ja-JP" altLang="en-US"/>
              <a:t>等の能力を外部に提供</a:t>
            </a:r>
            <a:endParaRPr kumimoji="1" lang="ja-JP" altLang="en-US" dirty="0"/>
          </a:p>
        </p:txBody>
      </p:sp>
      <p:pic>
        <p:nvPicPr>
          <p:cNvPr id="8" name="図 7"/>
          <p:cNvPicPr>
            <a:picLocks noChangeAspect="1"/>
          </p:cNvPicPr>
          <p:nvPr/>
        </p:nvPicPr>
        <p:blipFill>
          <a:blip r:embed="rId2"/>
          <a:stretch>
            <a:fillRect/>
          </a:stretch>
        </p:blipFill>
        <p:spPr>
          <a:xfrm>
            <a:off x="879825" y="1569264"/>
            <a:ext cx="3271079" cy="45810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228440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２．１．２　</a:t>
            </a:r>
            <a:r>
              <a:rPr lang="ja-JP" altLang="en-US" dirty="0" smtClean="0"/>
              <a:t>今後の展望</a:t>
            </a:r>
            <a:endParaRPr kumimoji="1" lang="ja-JP" altLang="en-US" dirty="0"/>
          </a:p>
        </p:txBody>
      </p:sp>
      <p:pic>
        <p:nvPicPr>
          <p:cNvPr id="4" name="コンテンツ プレースホルダー 3"/>
          <p:cNvPicPr>
            <a:picLocks noGrp="1" noChangeAspect="1"/>
          </p:cNvPicPr>
          <p:nvPr>
            <p:ph sz="quarter" idx="10"/>
          </p:nvPr>
        </p:nvPicPr>
        <p:blipFill rotWithShape="1">
          <a:blip r:embed="rId2"/>
          <a:srcRect t="12729"/>
          <a:stretch/>
        </p:blipFill>
        <p:spPr>
          <a:xfrm>
            <a:off x="532705" y="1490869"/>
            <a:ext cx="4119607" cy="3927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テキスト ボックス 2"/>
          <p:cNvSpPr txBox="1"/>
          <p:nvPr/>
        </p:nvSpPr>
        <p:spPr>
          <a:xfrm>
            <a:off x="489005" y="938254"/>
            <a:ext cx="4206240" cy="369332"/>
          </a:xfrm>
          <a:prstGeom prst="rect">
            <a:avLst/>
          </a:prstGeom>
          <a:noFill/>
        </p:spPr>
        <p:txBody>
          <a:bodyPr wrap="square" rtlCol="0">
            <a:spAutoFit/>
          </a:bodyPr>
          <a:lstStyle/>
          <a:p>
            <a:r>
              <a:rPr kumimoji="1" lang="ja-JP" altLang="en-US" dirty="0" smtClean="0"/>
              <a:t>チャイナイノベーションの発展段階</a:t>
            </a:r>
            <a:endParaRPr kumimoji="1" lang="ja-JP" altLang="en-US" dirty="0"/>
          </a:p>
        </p:txBody>
      </p:sp>
      <p:sp>
        <p:nvSpPr>
          <p:cNvPr id="5" name="正方形/長方形 4"/>
          <p:cNvSpPr/>
          <p:nvPr/>
        </p:nvSpPr>
        <p:spPr>
          <a:xfrm>
            <a:off x="4090946" y="2425147"/>
            <a:ext cx="561366" cy="349857"/>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smtClean="0">
              <a:solidFill>
                <a:schemeClr val="tx1"/>
              </a:solidFill>
            </a:endParaRPr>
          </a:p>
        </p:txBody>
      </p:sp>
      <p:sp>
        <p:nvSpPr>
          <p:cNvPr id="8" name="正方形/長方形 7"/>
          <p:cNvSpPr/>
          <p:nvPr/>
        </p:nvSpPr>
        <p:spPr>
          <a:xfrm>
            <a:off x="3128838" y="3490623"/>
            <a:ext cx="962107" cy="190829"/>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smtClean="0">
              <a:solidFill>
                <a:schemeClr val="tx1"/>
              </a:solidFill>
            </a:endParaRPr>
          </a:p>
        </p:txBody>
      </p:sp>
      <p:sp>
        <p:nvSpPr>
          <p:cNvPr id="9" name="テキスト ボックス 8"/>
          <p:cNvSpPr txBox="1"/>
          <p:nvPr/>
        </p:nvSpPr>
        <p:spPr>
          <a:xfrm>
            <a:off x="532705" y="5597720"/>
            <a:ext cx="1705587"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en-US" altLang="ja-JP" dirty="0" smtClean="0"/>
              <a:t>Cloud</a:t>
            </a:r>
            <a:endParaRPr kumimoji="1" lang="ja-JP" altLang="en-US" dirty="0"/>
          </a:p>
        </p:txBody>
      </p:sp>
      <p:sp>
        <p:nvSpPr>
          <p:cNvPr id="10" name="テキスト ボックス 9"/>
          <p:cNvSpPr txBox="1"/>
          <p:nvPr/>
        </p:nvSpPr>
        <p:spPr>
          <a:xfrm>
            <a:off x="2747178" y="5593965"/>
            <a:ext cx="1705587"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en-US" altLang="ja-JP" dirty="0" smtClean="0"/>
              <a:t>Dat</a:t>
            </a:r>
            <a:r>
              <a:rPr kumimoji="1" lang="en-US" altLang="ja-JP" dirty="0"/>
              <a:t>a</a:t>
            </a:r>
            <a:endParaRPr kumimoji="1" lang="ja-JP" altLang="en-US" dirty="0"/>
          </a:p>
        </p:txBody>
      </p:sp>
      <p:sp>
        <p:nvSpPr>
          <p:cNvPr id="11" name="テキスト ボックス 10"/>
          <p:cNvSpPr txBox="1"/>
          <p:nvPr/>
        </p:nvSpPr>
        <p:spPr>
          <a:xfrm>
            <a:off x="5442668" y="1399430"/>
            <a:ext cx="4007457" cy="2031325"/>
          </a:xfrm>
          <a:prstGeom prst="rect">
            <a:avLst/>
          </a:prstGeom>
          <a:noFill/>
        </p:spPr>
        <p:txBody>
          <a:bodyPr wrap="square" rtlCol="0">
            <a:spAutoFit/>
          </a:bodyPr>
          <a:lstStyle/>
          <a:p>
            <a:r>
              <a:rPr kumimoji="1" lang="en-US" altLang="ja-JP" dirty="0" smtClean="0"/>
              <a:t>ABCD</a:t>
            </a:r>
            <a:r>
              <a:rPr kumimoji="1" lang="ja-JP" altLang="en-US" dirty="0" smtClean="0"/>
              <a:t>といった技術の進化による新たな革新</a:t>
            </a:r>
            <a:endParaRPr kumimoji="1" lang="en-US" altLang="ja-JP" dirty="0" smtClean="0"/>
          </a:p>
          <a:p>
            <a:endParaRPr kumimoji="1" lang="en-US" altLang="ja-JP" dirty="0"/>
          </a:p>
          <a:p>
            <a:r>
              <a:rPr kumimoji="1" lang="ja-JP" altLang="en-US" dirty="0" smtClean="0"/>
              <a:t>・</a:t>
            </a:r>
            <a:r>
              <a:rPr kumimoji="1" lang="en-US" altLang="ja-JP" dirty="0"/>
              <a:t>Artificial Intelligence</a:t>
            </a:r>
          </a:p>
          <a:p>
            <a:r>
              <a:rPr kumimoji="1" lang="ja-JP" altLang="en-US" dirty="0" smtClean="0"/>
              <a:t>・</a:t>
            </a:r>
            <a:r>
              <a:rPr kumimoji="1" lang="en-US" altLang="ja-JP" dirty="0" err="1" smtClean="0"/>
              <a:t>Blockchain</a:t>
            </a:r>
            <a:endParaRPr kumimoji="1" lang="en-US" altLang="ja-JP" dirty="0"/>
          </a:p>
          <a:p>
            <a:r>
              <a:rPr kumimoji="1" lang="ja-JP" altLang="en-US" dirty="0" smtClean="0"/>
              <a:t>・</a:t>
            </a:r>
            <a:r>
              <a:rPr kumimoji="1" lang="en-US" altLang="ja-JP" dirty="0" smtClean="0"/>
              <a:t>Cloud</a:t>
            </a:r>
            <a:endParaRPr kumimoji="1" lang="en-US" altLang="ja-JP" dirty="0"/>
          </a:p>
          <a:p>
            <a:r>
              <a:rPr kumimoji="1" lang="ja-JP" altLang="en-US" dirty="0" smtClean="0"/>
              <a:t>・</a:t>
            </a:r>
            <a:r>
              <a:rPr kumimoji="1" lang="en-US" altLang="ja-JP" dirty="0" smtClean="0"/>
              <a:t>Data </a:t>
            </a:r>
            <a:r>
              <a:rPr kumimoji="1" lang="en-US" altLang="ja-JP" dirty="0"/>
              <a:t>(big and small)</a:t>
            </a:r>
            <a:endParaRPr kumimoji="1" lang="ja-JP" altLang="en-US" dirty="0"/>
          </a:p>
        </p:txBody>
      </p:sp>
    </p:spTree>
    <p:extLst>
      <p:ext uri="{BB962C8B-B14F-4D97-AF65-F5344CB8AC3E}">
        <p14:creationId xmlns:p14="http://schemas.microsoft.com/office/powerpoint/2010/main" val="327815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２．１．２　</a:t>
            </a:r>
            <a:r>
              <a:rPr lang="ja-JP" altLang="en-US" dirty="0" smtClean="0"/>
              <a:t>今後の展望</a:t>
            </a:r>
            <a:endParaRPr kumimoji="1" lang="ja-JP" altLang="en-US" dirty="0"/>
          </a:p>
        </p:txBody>
      </p:sp>
      <p:sp>
        <p:nvSpPr>
          <p:cNvPr id="11" name="テキスト ボックス 10"/>
          <p:cNvSpPr txBox="1"/>
          <p:nvPr/>
        </p:nvSpPr>
        <p:spPr>
          <a:xfrm>
            <a:off x="1761214" y="3244133"/>
            <a:ext cx="6134431" cy="646331"/>
          </a:xfrm>
          <a:prstGeom prst="rect">
            <a:avLst/>
          </a:prstGeom>
          <a:noFill/>
        </p:spPr>
        <p:txBody>
          <a:bodyPr wrap="square" rtlCol="0">
            <a:spAutoFit/>
          </a:bodyPr>
          <a:lstStyle/>
          <a:p>
            <a:r>
              <a:rPr kumimoji="1" lang="ja-JP" altLang="en-US" sz="3600" dirty="0" smtClean="0"/>
              <a:t>ご清聴ありがとうございました。</a:t>
            </a:r>
            <a:endParaRPr kumimoji="1" lang="ja-JP" altLang="en-US" sz="3600" dirty="0"/>
          </a:p>
        </p:txBody>
      </p:sp>
      <p:sp>
        <p:nvSpPr>
          <p:cNvPr id="12" name="コンテンツ プレースホルダー 11"/>
          <p:cNvSpPr>
            <a:spLocks noGrp="1"/>
          </p:cNvSpPr>
          <p:nvPr>
            <p:ph sz="quarter" idx="10"/>
          </p:nvPr>
        </p:nvSpPr>
        <p:spPr/>
        <p:txBody>
          <a:bodyPr/>
          <a:lstStyle/>
          <a:p>
            <a:r>
              <a:rPr kumimoji="1" lang="ja-JP" altLang="en-US" dirty="0" smtClean="0"/>
              <a:t>　　　</a:t>
            </a:r>
            <a:endParaRPr kumimoji="1" lang="ja-JP" altLang="en-US" dirty="0"/>
          </a:p>
        </p:txBody>
      </p:sp>
    </p:spTree>
    <p:extLst>
      <p:ext uri="{BB962C8B-B14F-4D97-AF65-F5344CB8AC3E}">
        <p14:creationId xmlns:p14="http://schemas.microsoft.com/office/powerpoint/2010/main" val="25701537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Fintech</a:t>
            </a:r>
            <a:r>
              <a:rPr lang="ja-JP" altLang="en-US" dirty="0"/>
              <a:t>人材が働き続ける組織とは</a:t>
            </a:r>
            <a:r>
              <a:rPr lang="ja-JP" altLang="en-US" dirty="0" smtClean="0"/>
              <a:t>？</a:t>
            </a:r>
            <a:endParaRPr kumimoji="1" lang="ja-JP" altLang="en-US" dirty="0"/>
          </a:p>
        </p:txBody>
      </p:sp>
      <p:sp>
        <p:nvSpPr>
          <p:cNvPr id="3" name="コンテンツ プレースホルダー 2"/>
          <p:cNvSpPr>
            <a:spLocks noGrp="1"/>
          </p:cNvSpPr>
          <p:nvPr>
            <p:ph sz="quarter" idx="10"/>
          </p:nvPr>
        </p:nvSpPr>
        <p:spPr/>
        <p:txBody>
          <a:bodyPr/>
          <a:lstStyle/>
          <a:p>
            <a:r>
              <a:rPr kumimoji="1" lang="ja-JP" altLang="en-US" dirty="0" smtClean="0"/>
              <a:t>１．転職はなんでしょう？</a:t>
            </a:r>
            <a:endParaRPr kumimoji="1" lang="en-US" altLang="ja-JP" dirty="0" smtClean="0"/>
          </a:p>
          <a:p>
            <a:r>
              <a:rPr lang="ja-JP" altLang="en-US" dirty="0" smtClean="0"/>
              <a:t>　　⇒　基本的に個人の思いがあり、転職は自由である。</a:t>
            </a:r>
            <a:endParaRPr lang="en-US" altLang="ja-JP" dirty="0" smtClean="0"/>
          </a:p>
          <a:p>
            <a:endParaRPr lang="en-US" altLang="ja-JP" dirty="0"/>
          </a:p>
          <a:p>
            <a:r>
              <a:rPr kumimoji="1" lang="ja-JP" altLang="en-US" dirty="0" smtClean="0"/>
              <a:t>２．リーダーシップとは</a:t>
            </a:r>
            <a:endParaRPr kumimoji="1" lang="en-US" altLang="ja-JP" dirty="0" smtClean="0"/>
          </a:p>
          <a:p>
            <a:r>
              <a:rPr lang="ja-JP" altLang="en-US" dirty="0" smtClean="0"/>
              <a:t>　　⇒　強いリーダーシップが必要</a:t>
            </a:r>
            <a:endParaRPr lang="en-US" altLang="ja-JP" dirty="0" smtClean="0"/>
          </a:p>
          <a:p>
            <a:endParaRPr lang="en-US" altLang="ja-JP" dirty="0"/>
          </a:p>
          <a:p>
            <a:r>
              <a:rPr kumimoji="1" lang="ja-JP" altLang="en-US" dirty="0" smtClean="0"/>
              <a:t>３．技術＆知識はどう蓄積できるでしょうか？</a:t>
            </a:r>
            <a:endParaRPr kumimoji="1" lang="en-US" altLang="ja-JP" dirty="0" smtClean="0"/>
          </a:p>
          <a:p>
            <a:r>
              <a:rPr lang="ja-JP" altLang="en-US" dirty="0" smtClean="0"/>
              <a:t>　　⇒　勉強する意欲がつよい人は</a:t>
            </a:r>
            <a:endParaRPr lang="en-US" altLang="ja-JP" dirty="0" smtClean="0"/>
          </a:p>
          <a:p>
            <a:endParaRPr lang="en-US" altLang="ja-JP" dirty="0"/>
          </a:p>
          <a:p>
            <a:r>
              <a:rPr kumimoji="1" lang="ja-JP" altLang="en-US" dirty="0" smtClean="0"/>
              <a:t>４．組織の在り方について</a:t>
            </a:r>
            <a:endParaRPr kumimoji="1" lang="en-US" altLang="ja-JP" dirty="0" smtClean="0"/>
          </a:p>
          <a:p>
            <a:r>
              <a:rPr lang="ja-JP" altLang="en-US" dirty="0" smtClean="0"/>
              <a:t>　　⇒　フラット、個性尊重、自由に意見を述べる、コミュニケーションよく取れる</a:t>
            </a:r>
            <a:endParaRPr lang="en-US" altLang="ja-JP" dirty="0" smtClean="0"/>
          </a:p>
          <a:p>
            <a:endParaRPr lang="en-US" altLang="ja-JP" dirty="0"/>
          </a:p>
          <a:p>
            <a:r>
              <a:rPr lang="ja-JP" altLang="en-US" dirty="0"/>
              <a:t>５</a:t>
            </a:r>
            <a:r>
              <a:rPr kumimoji="1" lang="ja-JP" altLang="en-US" dirty="0" smtClean="0"/>
              <a:t>．今後の展望について</a:t>
            </a:r>
            <a:endParaRPr kumimoji="1" lang="en-US" altLang="ja-JP" dirty="0" smtClean="0"/>
          </a:p>
          <a:p>
            <a:r>
              <a:rPr lang="ja-JP" altLang="en-US" dirty="0"/>
              <a:t>　</a:t>
            </a:r>
            <a:r>
              <a:rPr lang="ja-JP" altLang="en-US" dirty="0" smtClean="0"/>
              <a:t>　⇒　</a:t>
            </a:r>
            <a:endParaRPr kumimoji="1" lang="ja-JP" altLang="en-US" dirty="0"/>
          </a:p>
        </p:txBody>
      </p:sp>
    </p:spTree>
    <p:extLst>
      <p:ext uri="{BB962C8B-B14F-4D97-AF65-F5344CB8AC3E}">
        <p14:creationId xmlns:p14="http://schemas.microsoft.com/office/powerpoint/2010/main" val="27570983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２．</a:t>
            </a:r>
            <a:r>
              <a:rPr lang="en-US" altLang="ja-JP" dirty="0" smtClean="0"/>
              <a:t>1 </a:t>
            </a:r>
            <a:r>
              <a:rPr lang="ja-JP" altLang="en-US" dirty="0" smtClean="0"/>
              <a:t>初日（易）</a:t>
            </a:r>
            <a:endParaRPr kumimoji="1" lang="ja-JP" altLang="en-US" dirty="0"/>
          </a:p>
        </p:txBody>
      </p:sp>
    </p:spTree>
    <p:extLst>
      <p:ext uri="{BB962C8B-B14F-4D97-AF65-F5344CB8AC3E}">
        <p14:creationId xmlns:p14="http://schemas.microsoft.com/office/powerpoint/2010/main" val="25540481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704850" y="142876"/>
            <a:ext cx="7422113" cy="44495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ja-JP" sz="2400" dirty="0"/>
              <a:t>PROGRAM</a:t>
            </a:r>
            <a:r>
              <a:rPr lang="en-US" altLang="ja-JP" sz="2400" dirty="0" smtClean="0"/>
              <a:t>. </a:t>
            </a:r>
            <a:r>
              <a:rPr lang="ja-JP" altLang="en-US" sz="2400" dirty="0"/>
              <a:t>１</a:t>
            </a:r>
            <a:endParaRPr lang="ja-JP" altLang="en-US" sz="2400" dirty="0" smtClean="0"/>
          </a:p>
        </p:txBody>
      </p:sp>
      <p:sp>
        <p:nvSpPr>
          <p:cNvPr id="95" name="Rectangle 8"/>
          <p:cNvSpPr>
            <a:spLocks noChangeArrowheads="1"/>
          </p:cNvSpPr>
          <p:nvPr/>
        </p:nvSpPr>
        <p:spPr bwMode="auto">
          <a:xfrm>
            <a:off x="315538" y="689000"/>
            <a:ext cx="9268732" cy="5942388"/>
          </a:xfrm>
          <a:prstGeom prst="rect">
            <a:avLst/>
          </a:prstGeom>
          <a:noFill/>
          <a:ln w="9525">
            <a:noFill/>
            <a:miter lim="800000"/>
            <a:headEnd/>
            <a:tailEnd/>
          </a:ln>
          <a:effectLst/>
        </p:spPr>
        <p:txBody>
          <a:bodyPr lIns="108000" tIns="72000" rIns="108000" bIns="72000"/>
          <a:lstStyle/>
          <a:p>
            <a:pPr>
              <a:defRPr/>
            </a:pPr>
            <a:endParaRPr lang="en-US" altLang="ja-JP" sz="1600" dirty="0" smtClean="0">
              <a:latin typeface="+mn-ea"/>
            </a:endParaRPr>
          </a:p>
        </p:txBody>
      </p:sp>
      <p:pic>
        <p:nvPicPr>
          <p:cNvPr id="3" name="図 2"/>
          <p:cNvPicPr>
            <a:picLocks noChangeAspect="1"/>
          </p:cNvPicPr>
          <p:nvPr/>
        </p:nvPicPr>
        <p:blipFill>
          <a:blip r:embed="rId2"/>
          <a:stretch>
            <a:fillRect/>
          </a:stretch>
        </p:blipFill>
        <p:spPr>
          <a:xfrm>
            <a:off x="0" y="689000"/>
            <a:ext cx="9906000" cy="2158886"/>
          </a:xfrm>
          <a:prstGeom prst="rect">
            <a:avLst/>
          </a:prstGeom>
        </p:spPr>
      </p:pic>
    </p:spTree>
    <p:extLst>
      <p:ext uri="{BB962C8B-B14F-4D97-AF65-F5344CB8AC3E}">
        <p14:creationId xmlns:p14="http://schemas.microsoft.com/office/powerpoint/2010/main" val="18105535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704850" y="142876"/>
            <a:ext cx="7422113" cy="44495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ja-JP" sz="2400" dirty="0"/>
              <a:t>PROGRAM</a:t>
            </a:r>
            <a:r>
              <a:rPr lang="en-US" altLang="ja-JP" sz="2400" dirty="0" smtClean="0"/>
              <a:t>. </a:t>
            </a:r>
            <a:r>
              <a:rPr lang="ja-JP" altLang="en-US" sz="2400" dirty="0"/>
              <a:t>１</a:t>
            </a:r>
            <a:endParaRPr lang="ja-JP" altLang="en-US" sz="2400" dirty="0" smtClean="0"/>
          </a:p>
        </p:txBody>
      </p:sp>
      <p:sp>
        <p:nvSpPr>
          <p:cNvPr id="95" name="Rectangle 8"/>
          <p:cNvSpPr>
            <a:spLocks noChangeArrowheads="1"/>
          </p:cNvSpPr>
          <p:nvPr/>
        </p:nvSpPr>
        <p:spPr bwMode="auto">
          <a:xfrm>
            <a:off x="315538" y="689000"/>
            <a:ext cx="9268732" cy="5942388"/>
          </a:xfrm>
          <a:prstGeom prst="rect">
            <a:avLst/>
          </a:prstGeom>
          <a:noFill/>
          <a:ln w="9525">
            <a:noFill/>
            <a:miter lim="800000"/>
            <a:headEnd/>
            <a:tailEnd/>
          </a:ln>
          <a:effectLst/>
        </p:spPr>
        <p:txBody>
          <a:bodyPr lIns="108000" tIns="72000" rIns="108000" bIns="72000"/>
          <a:lstStyle/>
          <a:p>
            <a:pPr>
              <a:defRPr/>
            </a:pPr>
            <a:endParaRPr lang="en-US" altLang="ja-JP" sz="1600" dirty="0" smtClean="0">
              <a:latin typeface="+mn-ea"/>
            </a:endParaRPr>
          </a:p>
        </p:txBody>
      </p:sp>
      <p:pic>
        <p:nvPicPr>
          <p:cNvPr id="4" name="図 3"/>
          <p:cNvPicPr>
            <a:picLocks noChangeAspect="1"/>
          </p:cNvPicPr>
          <p:nvPr/>
        </p:nvPicPr>
        <p:blipFill>
          <a:blip r:embed="rId2"/>
          <a:stretch>
            <a:fillRect/>
          </a:stretch>
        </p:blipFill>
        <p:spPr>
          <a:xfrm>
            <a:off x="57150" y="804862"/>
            <a:ext cx="9791700" cy="5248275"/>
          </a:xfrm>
          <a:prstGeom prst="rect">
            <a:avLst/>
          </a:prstGeom>
        </p:spPr>
      </p:pic>
    </p:spTree>
    <p:extLst>
      <p:ext uri="{BB962C8B-B14F-4D97-AF65-F5344CB8AC3E}">
        <p14:creationId xmlns:p14="http://schemas.microsoft.com/office/powerpoint/2010/main" val="19480252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１．イベント概要</a:t>
            </a:r>
            <a:endParaRPr kumimoji="1" lang="ja-JP" altLang="en-US" dirty="0"/>
          </a:p>
        </p:txBody>
      </p:sp>
    </p:spTree>
    <p:extLst>
      <p:ext uri="{BB962C8B-B14F-4D97-AF65-F5344CB8AC3E}">
        <p14:creationId xmlns:p14="http://schemas.microsoft.com/office/powerpoint/2010/main" val="12754567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704850" y="142876"/>
            <a:ext cx="7422113" cy="44495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ja-JP" sz="2400" dirty="0"/>
              <a:t>PROGRAM</a:t>
            </a:r>
            <a:r>
              <a:rPr lang="en-US" altLang="ja-JP" sz="2400" dirty="0" smtClean="0"/>
              <a:t>. </a:t>
            </a:r>
            <a:r>
              <a:rPr lang="ja-JP" altLang="en-US" sz="2400" dirty="0"/>
              <a:t>１</a:t>
            </a:r>
            <a:endParaRPr lang="ja-JP" altLang="en-US" sz="2400" dirty="0" smtClean="0"/>
          </a:p>
        </p:txBody>
      </p:sp>
      <p:sp>
        <p:nvSpPr>
          <p:cNvPr id="95" name="Rectangle 8"/>
          <p:cNvSpPr>
            <a:spLocks noChangeArrowheads="1"/>
          </p:cNvSpPr>
          <p:nvPr/>
        </p:nvSpPr>
        <p:spPr bwMode="auto">
          <a:xfrm>
            <a:off x="315538" y="689000"/>
            <a:ext cx="9268732" cy="5942388"/>
          </a:xfrm>
          <a:prstGeom prst="rect">
            <a:avLst/>
          </a:prstGeom>
          <a:noFill/>
          <a:ln w="9525">
            <a:noFill/>
            <a:miter lim="800000"/>
            <a:headEnd/>
            <a:tailEnd/>
          </a:ln>
          <a:effectLst/>
        </p:spPr>
        <p:txBody>
          <a:bodyPr lIns="108000" tIns="72000" rIns="108000" bIns="72000"/>
          <a:lstStyle/>
          <a:p>
            <a:pPr>
              <a:defRPr/>
            </a:pPr>
            <a:endParaRPr lang="en-US" altLang="ja-JP" sz="1600" dirty="0" smtClean="0">
              <a:latin typeface="+mn-ea"/>
            </a:endParaRPr>
          </a:p>
        </p:txBody>
      </p:sp>
      <p:pic>
        <p:nvPicPr>
          <p:cNvPr id="2" name="図 1"/>
          <p:cNvPicPr>
            <a:picLocks noChangeAspect="1"/>
          </p:cNvPicPr>
          <p:nvPr/>
        </p:nvPicPr>
        <p:blipFill>
          <a:blip r:embed="rId2"/>
          <a:stretch>
            <a:fillRect/>
          </a:stretch>
        </p:blipFill>
        <p:spPr>
          <a:xfrm>
            <a:off x="61912" y="1385887"/>
            <a:ext cx="9782175" cy="4086225"/>
          </a:xfrm>
          <a:prstGeom prst="rect">
            <a:avLst/>
          </a:prstGeom>
        </p:spPr>
      </p:pic>
    </p:spTree>
    <p:extLst>
      <p:ext uri="{BB962C8B-B14F-4D97-AF65-F5344CB8AC3E}">
        <p14:creationId xmlns:p14="http://schemas.microsoft.com/office/powerpoint/2010/main" val="19493749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704850" y="142876"/>
            <a:ext cx="7422113" cy="44495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ja-JP" sz="2400" dirty="0"/>
              <a:t>PROGRAM</a:t>
            </a:r>
            <a:r>
              <a:rPr lang="en-US" altLang="ja-JP" sz="2400" dirty="0" smtClean="0"/>
              <a:t>. </a:t>
            </a:r>
            <a:r>
              <a:rPr lang="ja-JP" altLang="en-US" sz="2400" dirty="0"/>
              <a:t>１</a:t>
            </a:r>
            <a:endParaRPr lang="ja-JP" altLang="en-US" sz="2400" dirty="0" smtClean="0"/>
          </a:p>
        </p:txBody>
      </p:sp>
      <p:sp>
        <p:nvSpPr>
          <p:cNvPr id="95" name="Rectangle 8"/>
          <p:cNvSpPr>
            <a:spLocks noChangeArrowheads="1"/>
          </p:cNvSpPr>
          <p:nvPr/>
        </p:nvSpPr>
        <p:spPr bwMode="auto">
          <a:xfrm>
            <a:off x="315538" y="689000"/>
            <a:ext cx="9268732" cy="5942388"/>
          </a:xfrm>
          <a:prstGeom prst="rect">
            <a:avLst/>
          </a:prstGeom>
          <a:noFill/>
          <a:ln w="9525">
            <a:noFill/>
            <a:miter lim="800000"/>
            <a:headEnd/>
            <a:tailEnd/>
          </a:ln>
          <a:effectLst/>
        </p:spPr>
        <p:txBody>
          <a:bodyPr lIns="108000" tIns="72000" rIns="108000" bIns="72000"/>
          <a:lstStyle/>
          <a:p>
            <a:pPr>
              <a:defRPr/>
            </a:pPr>
            <a:endParaRPr lang="en-US" altLang="ja-JP" sz="1600" dirty="0" smtClean="0">
              <a:latin typeface="+mn-ea"/>
            </a:endParaRPr>
          </a:p>
        </p:txBody>
      </p:sp>
      <p:pic>
        <p:nvPicPr>
          <p:cNvPr id="3" name="図 2"/>
          <p:cNvPicPr>
            <a:picLocks noChangeAspect="1"/>
          </p:cNvPicPr>
          <p:nvPr/>
        </p:nvPicPr>
        <p:blipFill>
          <a:blip r:embed="rId2"/>
          <a:stretch>
            <a:fillRect/>
          </a:stretch>
        </p:blipFill>
        <p:spPr>
          <a:xfrm>
            <a:off x="52387" y="745138"/>
            <a:ext cx="9643547" cy="5313791"/>
          </a:xfrm>
          <a:prstGeom prst="rect">
            <a:avLst/>
          </a:prstGeom>
        </p:spPr>
      </p:pic>
    </p:spTree>
    <p:extLst>
      <p:ext uri="{BB962C8B-B14F-4D97-AF65-F5344CB8AC3E}">
        <p14:creationId xmlns:p14="http://schemas.microsoft.com/office/powerpoint/2010/main" val="7135579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704850" y="142876"/>
            <a:ext cx="7422113" cy="44495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ja-JP" sz="2400" dirty="0"/>
              <a:t>PROGRAM</a:t>
            </a:r>
            <a:r>
              <a:rPr lang="en-US" altLang="ja-JP" sz="2400" dirty="0" smtClean="0"/>
              <a:t>. </a:t>
            </a:r>
            <a:r>
              <a:rPr lang="ja-JP" altLang="en-US" sz="2400" dirty="0"/>
              <a:t>１</a:t>
            </a:r>
            <a:endParaRPr lang="ja-JP" altLang="en-US" sz="2400" dirty="0" smtClean="0"/>
          </a:p>
        </p:txBody>
      </p:sp>
      <p:sp>
        <p:nvSpPr>
          <p:cNvPr id="95" name="Rectangle 8"/>
          <p:cNvSpPr>
            <a:spLocks noChangeArrowheads="1"/>
          </p:cNvSpPr>
          <p:nvPr/>
        </p:nvSpPr>
        <p:spPr bwMode="auto">
          <a:xfrm>
            <a:off x="315538" y="689000"/>
            <a:ext cx="9268732" cy="5942388"/>
          </a:xfrm>
          <a:prstGeom prst="rect">
            <a:avLst/>
          </a:prstGeom>
          <a:noFill/>
          <a:ln w="9525">
            <a:noFill/>
            <a:miter lim="800000"/>
            <a:headEnd/>
            <a:tailEnd/>
          </a:ln>
          <a:effectLst/>
        </p:spPr>
        <p:txBody>
          <a:bodyPr lIns="108000" tIns="72000" rIns="108000" bIns="72000"/>
          <a:lstStyle/>
          <a:p>
            <a:pPr>
              <a:defRPr/>
            </a:pPr>
            <a:endParaRPr lang="en-US" altLang="ja-JP" sz="1600" dirty="0" smtClean="0">
              <a:latin typeface="+mn-ea"/>
            </a:endParaRPr>
          </a:p>
        </p:txBody>
      </p:sp>
      <p:pic>
        <p:nvPicPr>
          <p:cNvPr id="3" name="図 2"/>
          <p:cNvPicPr>
            <a:picLocks noChangeAspect="1"/>
          </p:cNvPicPr>
          <p:nvPr/>
        </p:nvPicPr>
        <p:blipFill>
          <a:blip r:embed="rId2"/>
          <a:stretch>
            <a:fillRect/>
          </a:stretch>
        </p:blipFill>
        <p:spPr>
          <a:xfrm>
            <a:off x="241862" y="757374"/>
            <a:ext cx="9322272" cy="5834347"/>
          </a:xfrm>
          <a:prstGeom prst="rect">
            <a:avLst/>
          </a:prstGeom>
        </p:spPr>
      </p:pic>
    </p:spTree>
    <p:extLst>
      <p:ext uri="{BB962C8B-B14F-4D97-AF65-F5344CB8AC3E}">
        <p14:creationId xmlns:p14="http://schemas.microsoft.com/office/powerpoint/2010/main" val="115746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704850" y="142876"/>
            <a:ext cx="7422113" cy="44495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ja-JP" sz="2400" dirty="0"/>
              <a:t>PROGRAM</a:t>
            </a:r>
            <a:r>
              <a:rPr lang="en-US" altLang="ja-JP" sz="2400" dirty="0" smtClean="0"/>
              <a:t>. </a:t>
            </a:r>
            <a:r>
              <a:rPr lang="ja-JP" altLang="en-US" sz="2400" dirty="0" smtClean="0"/>
              <a:t>２</a:t>
            </a:r>
          </a:p>
        </p:txBody>
      </p:sp>
      <p:sp>
        <p:nvSpPr>
          <p:cNvPr id="95" name="Rectangle 8"/>
          <p:cNvSpPr>
            <a:spLocks noChangeArrowheads="1"/>
          </p:cNvSpPr>
          <p:nvPr/>
        </p:nvSpPr>
        <p:spPr bwMode="auto">
          <a:xfrm>
            <a:off x="315538" y="689000"/>
            <a:ext cx="9268732" cy="5942388"/>
          </a:xfrm>
          <a:prstGeom prst="rect">
            <a:avLst/>
          </a:prstGeom>
          <a:noFill/>
          <a:ln w="9525">
            <a:noFill/>
            <a:miter lim="800000"/>
            <a:headEnd/>
            <a:tailEnd/>
          </a:ln>
          <a:effectLst/>
        </p:spPr>
        <p:txBody>
          <a:bodyPr lIns="108000" tIns="72000" rIns="108000" bIns="72000"/>
          <a:lstStyle/>
          <a:p>
            <a:pPr>
              <a:defRPr/>
            </a:pPr>
            <a:endParaRPr lang="en-US" altLang="ja-JP" sz="1600" dirty="0" smtClean="0">
              <a:latin typeface="+mn-ea"/>
            </a:endParaRPr>
          </a:p>
        </p:txBody>
      </p:sp>
      <p:pic>
        <p:nvPicPr>
          <p:cNvPr id="2" name="図 1"/>
          <p:cNvPicPr>
            <a:picLocks noChangeAspect="1"/>
          </p:cNvPicPr>
          <p:nvPr/>
        </p:nvPicPr>
        <p:blipFill>
          <a:blip r:embed="rId2"/>
          <a:stretch>
            <a:fillRect/>
          </a:stretch>
        </p:blipFill>
        <p:spPr>
          <a:xfrm>
            <a:off x="0" y="689000"/>
            <a:ext cx="9906000" cy="4420564"/>
          </a:xfrm>
          <a:prstGeom prst="rect">
            <a:avLst/>
          </a:prstGeom>
        </p:spPr>
      </p:pic>
    </p:spTree>
    <p:extLst>
      <p:ext uri="{BB962C8B-B14F-4D97-AF65-F5344CB8AC3E}">
        <p14:creationId xmlns:p14="http://schemas.microsoft.com/office/powerpoint/2010/main" val="8139281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704850" y="142876"/>
            <a:ext cx="7422113" cy="44495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ja-JP" sz="2400" dirty="0"/>
              <a:t>PROGRAM</a:t>
            </a:r>
            <a:r>
              <a:rPr lang="en-US" altLang="ja-JP" sz="2400" dirty="0" smtClean="0"/>
              <a:t>. </a:t>
            </a:r>
            <a:r>
              <a:rPr lang="ja-JP" altLang="en-US" sz="2400" dirty="0" smtClean="0"/>
              <a:t>３</a:t>
            </a:r>
          </a:p>
        </p:txBody>
      </p:sp>
      <p:sp>
        <p:nvSpPr>
          <p:cNvPr id="95" name="Rectangle 8"/>
          <p:cNvSpPr>
            <a:spLocks noChangeArrowheads="1"/>
          </p:cNvSpPr>
          <p:nvPr/>
        </p:nvSpPr>
        <p:spPr bwMode="auto">
          <a:xfrm>
            <a:off x="315538" y="689000"/>
            <a:ext cx="9268732" cy="5942388"/>
          </a:xfrm>
          <a:prstGeom prst="rect">
            <a:avLst/>
          </a:prstGeom>
          <a:noFill/>
          <a:ln w="9525">
            <a:noFill/>
            <a:miter lim="800000"/>
            <a:headEnd/>
            <a:tailEnd/>
          </a:ln>
          <a:effectLst/>
        </p:spPr>
        <p:txBody>
          <a:bodyPr lIns="108000" tIns="72000" rIns="108000" bIns="72000"/>
          <a:lstStyle/>
          <a:p>
            <a:pPr>
              <a:defRPr/>
            </a:pPr>
            <a:endParaRPr lang="en-US" altLang="ja-JP" sz="1600" dirty="0" smtClean="0">
              <a:latin typeface="+mn-ea"/>
            </a:endParaRPr>
          </a:p>
        </p:txBody>
      </p:sp>
      <p:pic>
        <p:nvPicPr>
          <p:cNvPr id="2" name="図 1"/>
          <p:cNvPicPr>
            <a:picLocks noChangeAspect="1"/>
          </p:cNvPicPr>
          <p:nvPr/>
        </p:nvPicPr>
        <p:blipFill>
          <a:blip r:embed="rId2"/>
          <a:stretch>
            <a:fillRect/>
          </a:stretch>
        </p:blipFill>
        <p:spPr>
          <a:xfrm>
            <a:off x="0" y="743619"/>
            <a:ext cx="9906000" cy="4431632"/>
          </a:xfrm>
          <a:prstGeom prst="rect">
            <a:avLst/>
          </a:prstGeom>
        </p:spPr>
      </p:pic>
    </p:spTree>
    <p:extLst>
      <p:ext uri="{BB962C8B-B14F-4D97-AF65-F5344CB8AC3E}">
        <p14:creationId xmlns:p14="http://schemas.microsoft.com/office/powerpoint/2010/main" val="27383968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704850" y="142876"/>
            <a:ext cx="7422113" cy="44495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ja-JP" sz="2400" dirty="0"/>
              <a:t>PROGRAM</a:t>
            </a:r>
            <a:r>
              <a:rPr lang="en-US" altLang="ja-JP" sz="2400" dirty="0" smtClean="0"/>
              <a:t>. </a:t>
            </a:r>
            <a:r>
              <a:rPr lang="ja-JP" altLang="en-US" sz="2400" dirty="0" smtClean="0"/>
              <a:t>３</a:t>
            </a:r>
          </a:p>
        </p:txBody>
      </p:sp>
      <p:sp>
        <p:nvSpPr>
          <p:cNvPr id="95" name="Rectangle 8"/>
          <p:cNvSpPr>
            <a:spLocks noChangeArrowheads="1"/>
          </p:cNvSpPr>
          <p:nvPr/>
        </p:nvSpPr>
        <p:spPr bwMode="auto">
          <a:xfrm>
            <a:off x="315538" y="689000"/>
            <a:ext cx="9268732" cy="5942388"/>
          </a:xfrm>
          <a:prstGeom prst="rect">
            <a:avLst/>
          </a:prstGeom>
          <a:noFill/>
          <a:ln w="9525">
            <a:noFill/>
            <a:miter lim="800000"/>
            <a:headEnd/>
            <a:tailEnd/>
          </a:ln>
          <a:effectLst/>
        </p:spPr>
        <p:txBody>
          <a:bodyPr lIns="108000" tIns="72000" rIns="108000" bIns="72000"/>
          <a:lstStyle/>
          <a:p>
            <a:pPr>
              <a:defRPr/>
            </a:pPr>
            <a:endParaRPr lang="en-US" altLang="ja-JP" sz="1600" dirty="0" smtClean="0">
              <a:latin typeface="+mn-ea"/>
            </a:endParaRPr>
          </a:p>
        </p:txBody>
      </p:sp>
      <p:pic>
        <p:nvPicPr>
          <p:cNvPr id="3" name="図 2"/>
          <p:cNvPicPr>
            <a:picLocks noChangeAspect="1"/>
          </p:cNvPicPr>
          <p:nvPr/>
        </p:nvPicPr>
        <p:blipFill>
          <a:blip r:embed="rId2"/>
          <a:stretch>
            <a:fillRect/>
          </a:stretch>
        </p:blipFill>
        <p:spPr>
          <a:xfrm>
            <a:off x="104775" y="1295400"/>
            <a:ext cx="9696450" cy="4267200"/>
          </a:xfrm>
          <a:prstGeom prst="rect">
            <a:avLst/>
          </a:prstGeom>
        </p:spPr>
      </p:pic>
    </p:spTree>
    <p:extLst>
      <p:ext uri="{BB962C8B-B14F-4D97-AF65-F5344CB8AC3E}">
        <p14:creationId xmlns:p14="http://schemas.microsoft.com/office/powerpoint/2010/main" val="1051137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704850" y="142876"/>
            <a:ext cx="7422113" cy="44495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ja-JP" sz="2400" dirty="0"/>
              <a:t>PROGRAM</a:t>
            </a:r>
            <a:r>
              <a:rPr lang="en-US" altLang="ja-JP" sz="2400" dirty="0" smtClean="0"/>
              <a:t>. </a:t>
            </a:r>
            <a:r>
              <a:rPr lang="ja-JP" altLang="en-US" sz="2400" dirty="0" smtClean="0"/>
              <a:t>４</a:t>
            </a:r>
          </a:p>
        </p:txBody>
      </p:sp>
      <p:sp>
        <p:nvSpPr>
          <p:cNvPr id="95" name="Rectangle 8"/>
          <p:cNvSpPr>
            <a:spLocks noChangeArrowheads="1"/>
          </p:cNvSpPr>
          <p:nvPr/>
        </p:nvSpPr>
        <p:spPr bwMode="auto">
          <a:xfrm>
            <a:off x="315538" y="689000"/>
            <a:ext cx="9268732" cy="5942388"/>
          </a:xfrm>
          <a:prstGeom prst="rect">
            <a:avLst/>
          </a:prstGeom>
          <a:noFill/>
          <a:ln w="9525">
            <a:noFill/>
            <a:miter lim="800000"/>
            <a:headEnd/>
            <a:tailEnd/>
          </a:ln>
          <a:effectLst/>
        </p:spPr>
        <p:txBody>
          <a:bodyPr lIns="108000" tIns="72000" rIns="108000" bIns="72000"/>
          <a:lstStyle/>
          <a:p>
            <a:pPr>
              <a:defRPr/>
            </a:pPr>
            <a:endParaRPr lang="en-US" altLang="ja-JP" sz="1600" dirty="0" smtClean="0">
              <a:latin typeface="+mn-ea"/>
            </a:endParaRPr>
          </a:p>
        </p:txBody>
      </p:sp>
      <p:pic>
        <p:nvPicPr>
          <p:cNvPr id="3" name="図 2"/>
          <p:cNvPicPr>
            <a:picLocks noChangeAspect="1"/>
          </p:cNvPicPr>
          <p:nvPr/>
        </p:nvPicPr>
        <p:blipFill>
          <a:blip r:embed="rId2"/>
          <a:stretch>
            <a:fillRect/>
          </a:stretch>
        </p:blipFill>
        <p:spPr>
          <a:xfrm>
            <a:off x="0" y="686034"/>
            <a:ext cx="9906000" cy="2026024"/>
          </a:xfrm>
          <a:prstGeom prst="rect">
            <a:avLst/>
          </a:prstGeom>
        </p:spPr>
      </p:pic>
    </p:spTree>
    <p:extLst>
      <p:ext uri="{BB962C8B-B14F-4D97-AF65-F5344CB8AC3E}">
        <p14:creationId xmlns:p14="http://schemas.microsoft.com/office/powerpoint/2010/main" val="26135648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704850" y="142876"/>
            <a:ext cx="7422113" cy="44495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ja-JP" sz="2400" dirty="0"/>
              <a:t>PROGRAM</a:t>
            </a:r>
            <a:r>
              <a:rPr lang="en-US" altLang="ja-JP" sz="2400" dirty="0" smtClean="0"/>
              <a:t>. 5</a:t>
            </a:r>
            <a:endParaRPr lang="ja-JP" altLang="en-US" sz="2400" dirty="0" smtClean="0"/>
          </a:p>
        </p:txBody>
      </p:sp>
      <p:sp>
        <p:nvSpPr>
          <p:cNvPr id="95" name="Rectangle 8"/>
          <p:cNvSpPr>
            <a:spLocks noChangeArrowheads="1"/>
          </p:cNvSpPr>
          <p:nvPr/>
        </p:nvSpPr>
        <p:spPr bwMode="auto">
          <a:xfrm>
            <a:off x="315538" y="689000"/>
            <a:ext cx="9268732" cy="5942388"/>
          </a:xfrm>
          <a:prstGeom prst="rect">
            <a:avLst/>
          </a:prstGeom>
          <a:noFill/>
          <a:ln w="9525">
            <a:noFill/>
            <a:miter lim="800000"/>
            <a:headEnd/>
            <a:tailEnd/>
          </a:ln>
          <a:effectLst/>
        </p:spPr>
        <p:txBody>
          <a:bodyPr lIns="108000" tIns="72000" rIns="108000" bIns="72000"/>
          <a:lstStyle/>
          <a:p>
            <a:pPr>
              <a:defRPr/>
            </a:pPr>
            <a:endParaRPr lang="en-US" altLang="ja-JP" sz="1600" dirty="0" smtClean="0">
              <a:latin typeface="+mn-ea"/>
            </a:endParaRPr>
          </a:p>
        </p:txBody>
      </p:sp>
      <p:pic>
        <p:nvPicPr>
          <p:cNvPr id="2" name="図 1"/>
          <p:cNvPicPr>
            <a:picLocks noChangeAspect="1"/>
          </p:cNvPicPr>
          <p:nvPr/>
        </p:nvPicPr>
        <p:blipFill>
          <a:blip r:embed="rId2"/>
          <a:stretch>
            <a:fillRect/>
          </a:stretch>
        </p:blipFill>
        <p:spPr>
          <a:xfrm>
            <a:off x="0" y="689000"/>
            <a:ext cx="9906000" cy="1997395"/>
          </a:xfrm>
          <a:prstGeom prst="rect">
            <a:avLst/>
          </a:prstGeom>
        </p:spPr>
      </p:pic>
    </p:spTree>
    <p:extLst>
      <p:ext uri="{BB962C8B-B14F-4D97-AF65-F5344CB8AC3E}">
        <p14:creationId xmlns:p14="http://schemas.microsoft.com/office/powerpoint/2010/main" val="14097816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704850" y="142876"/>
            <a:ext cx="7422113" cy="44495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ja-JP" sz="2400" dirty="0"/>
              <a:t>PROGRAM</a:t>
            </a:r>
            <a:r>
              <a:rPr lang="en-US" altLang="ja-JP" sz="2400" dirty="0" smtClean="0"/>
              <a:t>. 6</a:t>
            </a:r>
            <a:endParaRPr lang="ja-JP" altLang="en-US" sz="2400" dirty="0" smtClean="0"/>
          </a:p>
        </p:txBody>
      </p:sp>
      <p:sp>
        <p:nvSpPr>
          <p:cNvPr id="95" name="Rectangle 8"/>
          <p:cNvSpPr>
            <a:spLocks noChangeArrowheads="1"/>
          </p:cNvSpPr>
          <p:nvPr/>
        </p:nvSpPr>
        <p:spPr bwMode="auto">
          <a:xfrm>
            <a:off x="315538" y="689000"/>
            <a:ext cx="9268732" cy="5942388"/>
          </a:xfrm>
          <a:prstGeom prst="rect">
            <a:avLst/>
          </a:prstGeom>
          <a:noFill/>
          <a:ln w="9525">
            <a:noFill/>
            <a:miter lim="800000"/>
            <a:headEnd/>
            <a:tailEnd/>
          </a:ln>
          <a:effectLst/>
        </p:spPr>
        <p:txBody>
          <a:bodyPr lIns="108000" tIns="72000" rIns="108000" bIns="72000"/>
          <a:lstStyle/>
          <a:p>
            <a:pPr>
              <a:defRPr/>
            </a:pPr>
            <a:endParaRPr lang="en-US" altLang="ja-JP" sz="1600" dirty="0" smtClean="0">
              <a:latin typeface="+mn-ea"/>
            </a:endParaRPr>
          </a:p>
        </p:txBody>
      </p:sp>
      <p:pic>
        <p:nvPicPr>
          <p:cNvPr id="3" name="図 2"/>
          <p:cNvPicPr>
            <a:picLocks noChangeAspect="1"/>
          </p:cNvPicPr>
          <p:nvPr/>
        </p:nvPicPr>
        <p:blipFill>
          <a:blip r:embed="rId2"/>
          <a:stretch>
            <a:fillRect/>
          </a:stretch>
        </p:blipFill>
        <p:spPr>
          <a:xfrm>
            <a:off x="0" y="689000"/>
            <a:ext cx="9906000" cy="4387712"/>
          </a:xfrm>
          <a:prstGeom prst="rect">
            <a:avLst/>
          </a:prstGeom>
        </p:spPr>
      </p:pic>
    </p:spTree>
    <p:extLst>
      <p:ext uri="{BB962C8B-B14F-4D97-AF65-F5344CB8AC3E}">
        <p14:creationId xmlns:p14="http://schemas.microsoft.com/office/powerpoint/2010/main" val="40112279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704850" y="142876"/>
            <a:ext cx="7422113" cy="44495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ja-JP" sz="2400" dirty="0"/>
              <a:t>PROGRAM</a:t>
            </a:r>
            <a:r>
              <a:rPr lang="en-US" altLang="ja-JP" sz="2400" dirty="0" smtClean="0"/>
              <a:t>. 6</a:t>
            </a:r>
            <a:endParaRPr lang="ja-JP" altLang="en-US" sz="2400" dirty="0" smtClean="0"/>
          </a:p>
        </p:txBody>
      </p:sp>
      <p:sp>
        <p:nvSpPr>
          <p:cNvPr id="95" name="Rectangle 8"/>
          <p:cNvSpPr>
            <a:spLocks noChangeArrowheads="1"/>
          </p:cNvSpPr>
          <p:nvPr/>
        </p:nvSpPr>
        <p:spPr bwMode="auto">
          <a:xfrm>
            <a:off x="315538" y="689000"/>
            <a:ext cx="9268732" cy="5942388"/>
          </a:xfrm>
          <a:prstGeom prst="rect">
            <a:avLst/>
          </a:prstGeom>
          <a:noFill/>
          <a:ln w="9525">
            <a:noFill/>
            <a:miter lim="800000"/>
            <a:headEnd/>
            <a:tailEnd/>
          </a:ln>
          <a:effectLst/>
        </p:spPr>
        <p:txBody>
          <a:bodyPr lIns="108000" tIns="72000" rIns="108000" bIns="72000"/>
          <a:lstStyle/>
          <a:p>
            <a:pPr>
              <a:defRPr/>
            </a:pPr>
            <a:endParaRPr lang="en-US" altLang="ja-JP" sz="1600" dirty="0" smtClean="0">
              <a:latin typeface="+mn-ea"/>
            </a:endParaRPr>
          </a:p>
        </p:txBody>
      </p:sp>
      <p:pic>
        <p:nvPicPr>
          <p:cNvPr id="4" name="図 3"/>
          <p:cNvPicPr>
            <a:picLocks noChangeAspect="1"/>
          </p:cNvPicPr>
          <p:nvPr/>
        </p:nvPicPr>
        <p:blipFill>
          <a:blip r:embed="rId2"/>
          <a:stretch>
            <a:fillRect/>
          </a:stretch>
        </p:blipFill>
        <p:spPr>
          <a:xfrm>
            <a:off x="500062" y="1323975"/>
            <a:ext cx="8905875" cy="4210050"/>
          </a:xfrm>
          <a:prstGeom prst="rect">
            <a:avLst/>
          </a:prstGeom>
        </p:spPr>
      </p:pic>
    </p:spTree>
    <p:extLst>
      <p:ext uri="{BB962C8B-B14F-4D97-AF65-F5344CB8AC3E}">
        <p14:creationId xmlns:p14="http://schemas.microsoft.com/office/powerpoint/2010/main" val="2029547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１．イベント概要</a:t>
            </a:r>
            <a:endParaRPr kumimoji="1" lang="ja-JP" altLang="en-US" dirty="0"/>
          </a:p>
        </p:txBody>
      </p:sp>
      <p:sp>
        <p:nvSpPr>
          <p:cNvPr id="3" name="コンテンツ プレースホルダー 2"/>
          <p:cNvSpPr>
            <a:spLocks noGrp="1"/>
          </p:cNvSpPr>
          <p:nvPr>
            <p:ph sz="quarter" idx="10"/>
          </p:nvPr>
        </p:nvSpPr>
        <p:spPr/>
        <p:txBody>
          <a:bodyPr/>
          <a:lstStyle/>
          <a:p>
            <a:r>
              <a:rPr kumimoji="1" lang="ja-JP" altLang="en-US" dirty="0" smtClean="0"/>
              <a:t>日本経済新聞社と金融庁共同で開催</a:t>
            </a:r>
            <a:endParaRPr kumimoji="1" lang="en-US" altLang="ja-JP" dirty="0" smtClean="0"/>
          </a:p>
          <a:p>
            <a:endParaRPr lang="en-US" altLang="ja-JP" dirty="0"/>
          </a:p>
          <a:p>
            <a:r>
              <a:rPr kumimoji="1" lang="en-US" altLang="ja-JP" dirty="0" smtClean="0"/>
              <a:t>2018</a:t>
            </a:r>
            <a:r>
              <a:rPr kumimoji="1" lang="ja-JP" altLang="en-US" dirty="0" smtClean="0"/>
              <a:t>年</a:t>
            </a:r>
            <a:r>
              <a:rPr kumimoji="1" lang="en-US" altLang="ja-JP" dirty="0" smtClean="0"/>
              <a:t>9</a:t>
            </a:r>
            <a:r>
              <a:rPr kumimoji="1" lang="ja-JP" altLang="en-US" dirty="0" smtClean="0"/>
              <a:t>月</a:t>
            </a:r>
            <a:r>
              <a:rPr kumimoji="1" lang="en-US" altLang="ja-JP" dirty="0" smtClean="0"/>
              <a:t>25</a:t>
            </a:r>
            <a:r>
              <a:rPr kumimoji="1" lang="ja-JP" altLang="en-US" dirty="0" smtClean="0"/>
              <a:t>日～</a:t>
            </a:r>
            <a:r>
              <a:rPr kumimoji="1" lang="en-US" altLang="ja-JP" dirty="0" smtClean="0"/>
              <a:t>28</a:t>
            </a:r>
            <a:r>
              <a:rPr kumimoji="1" lang="ja-JP" altLang="en-US" dirty="0" smtClean="0"/>
              <a:t>日</a:t>
            </a:r>
            <a:endParaRPr kumimoji="1" lang="en-US" altLang="ja-JP" dirty="0" smtClean="0"/>
          </a:p>
          <a:p>
            <a:endParaRPr lang="en-US" altLang="ja-JP" dirty="0"/>
          </a:p>
          <a:p>
            <a:r>
              <a:rPr kumimoji="1" lang="ja-JP" altLang="en-US" dirty="0" smtClean="0"/>
              <a:t>フィンテックとレグテックをテーマにしたグローバルなスタートアップイベント</a:t>
            </a:r>
            <a:endParaRPr kumimoji="1" lang="en-US" altLang="ja-JP" dirty="0" smtClean="0"/>
          </a:p>
          <a:p>
            <a:endParaRPr lang="en-US" altLang="ja-JP" dirty="0"/>
          </a:p>
          <a:p>
            <a:r>
              <a:rPr lang="ja-JP" altLang="en-US" dirty="0"/>
              <a:t>期間中は、日経新聞社により、メイン会場の丸ビルのほか、近隣の６会場を使用し、シンポジウム、ワークショップ、ピッチラン、サンドボックスアイデアソン、展示など多彩なコンテンツによって、フィンテックが実現するキャッシュレス社会や資産形成、規制対応など幅広いテーマで議論を深めるとともに、アイデアを競います。</a:t>
            </a:r>
            <a:endParaRPr kumimoji="1" lang="ja-JP" altLang="en-US" dirty="0"/>
          </a:p>
        </p:txBody>
      </p:sp>
    </p:spTree>
    <p:extLst>
      <p:ext uri="{BB962C8B-B14F-4D97-AF65-F5344CB8AC3E}">
        <p14:creationId xmlns:p14="http://schemas.microsoft.com/office/powerpoint/2010/main" val="12056859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704850" y="142876"/>
            <a:ext cx="7422113" cy="44495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altLang="ja-JP" sz="2400" dirty="0"/>
              <a:t>PROGRAM</a:t>
            </a:r>
            <a:r>
              <a:rPr lang="en-US" altLang="ja-JP" sz="2400" dirty="0" smtClean="0"/>
              <a:t>. 6</a:t>
            </a:r>
            <a:endParaRPr lang="ja-JP" altLang="en-US" sz="2400" dirty="0" smtClean="0"/>
          </a:p>
        </p:txBody>
      </p:sp>
      <p:sp>
        <p:nvSpPr>
          <p:cNvPr id="95" name="Rectangle 8"/>
          <p:cNvSpPr>
            <a:spLocks noChangeArrowheads="1"/>
          </p:cNvSpPr>
          <p:nvPr/>
        </p:nvSpPr>
        <p:spPr bwMode="auto">
          <a:xfrm>
            <a:off x="315538" y="689000"/>
            <a:ext cx="9268732" cy="5942388"/>
          </a:xfrm>
          <a:prstGeom prst="rect">
            <a:avLst/>
          </a:prstGeom>
          <a:noFill/>
          <a:ln w="9525">
            <a:noFill/>
            <a:miter lim="800000"/>
            <a:headEnd/>
            <a:tailEnd/>
          </a:ln>
          <a:effectLst/>
        </p:spPr>
        <p:txBody>
          <a:bodyPr lIns="108000" tIns="72000" rIns="108000" bIns="72000"/>
          <a:lstStyle/>
          <a:p>
            <a:pPr>
              <a:defRPr/>
            </a:pPr>
            <a:endParaRPr lang="en-US" altLang="ja-JP" sz="1600" dirty="0" smtClean="0">
              <a:latin typeface="+mn-ea"/>
            </a:endParaRPr>
          </a:p>
        </p:txBody>
      </p:sp>
      <p:pic>
        <p:nvPicPr>
          <p:cNvPr id="2" name="図 1"/>
          <p:cNvPicPr>
            <a:picLocks noChangeAspect="1"/>
          </p:cNvPicPr>
          <p:nvPr/>
        </p:nvPicPr>
        <p:blipFill>
          <a:blip r:embed="rId2"/>
          <a:stretch>
            <a:fillRect/>
          </a:stretch>
        </p:blipFill>
        <p:spPr>
          <a:xfrm>
            <a:off x="66675" y="882355"/>
            <a:ext cx="9772650" cy="5686425"/>
          </a:xfrm>
          <a:prstGeom prst="rect">
            <a:avLst/>
          </a:prstGeom>
        </p:spPr>
      </p:pic>
    </p:spTree>
    <p:extLst>
      <p:ext uri="{BB962C8B-B14F-4D97-AF65-F5344CB8AC3E}">
        <p14:creationId xmlns:p14="http://schemas.microsoft.com/office/powerpoint/2010/main" val="2998344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２．内容紹介＆感想</a:t>
            </a:r>
            <a:endParaRPr kumimoji="1" lang="ja-JP" altLang="en-US" dirty="0"/>
          </a:p>
        </p:txBody>
      </p:sp>
    </p:spTree>
    <p:extLst>
      <p:ext uri="{BB962C8B-B14F-4D97-AF65-F5344CB8AC3E}">
        <p14:creationId xmlns:p14="http://schemas.microsoft.com/office/powerpoint/2010/main" val="7653142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２．</a:t>
            </a:r>
            <a:r>
              <a:rPr lang="en-US" altLang="ja-JP" dirty="0" smtClean="0"/>
              <a:t>1 </a:t>
            </a:r>
            <a:r>
              <a:rPr lang="ja-JP" altLang="en-US" dirty="0" smtClean="0"/>
              <a:t>初日（易）</a:t>
            </a:r>
            <a:endParaRPr kumimoji="1" lang="ja-JP" altLang="en-US" dirty="0"/>
          </a:p>
        </p:txBody>
      </p:sp>
    </p:spTree>
    <p:extLst>
      <p:ext uri="{BB962C8B-B14F-4D97-AF65-F5344CB8AC3E}">
        <p14:creationId xmlns:p14="http://schemas.microsoft.com/office/powerpoint/2010/main" val="37878420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２．１．１　</a:t>
            </a:r>
            <a:r>
              <a:rPr lang="ja-JP" altLang="en-US" dirty="0" smtClean="0"/>
              <a:t>四日目のシンポジウムプログラム</a:t>
            </a:r>
            <a:endParaRPr kumimoji="1" lang="ja-JP" altLang="en-US" dirty="0"/>
          </a:p>
        </p:txBody>
      </p:sp>
      <p:sp>
        <p:nvSpPr>
          <p:cNvPr id="3" name="コンテンツ プレースホルダー 2"/>
          <p:cNvSpPr>
            <a:spLocks noGrp="1"/>
          </p:cNvSpPr>
          <p:nvPr>
            <p:ph sz="quarter" idx="10"/>
          </p:nvPr>
        </p:nvSpPr>
        <p:spPr/>
        <p:txBody>
          <a:bodyPr/>
          <a:lstStyle/>
          <a:p>
            <a:r>
              <a:rPr lang="ja-JP" altLang="en-US" dirty="0" smtClean="0"/>
              <a:t>四日目にも、多彩なプログラムが行われた</a:t>
            </a:r>
            <a:endParaRPr lang="ja-JP" altLang="en-US" dirty="0"/>
          </a:p>
        </p:txBody>
      </p:sp>
      <p:pic>
        <p:nvPicPr>
          <p:cNvPr id="5" name="図 4"/>
          <p:cNvPicPr>
            <a:picLocks noChangeAspect="1"/>
          </p:cNvPicPr>
          <p:nvPr/>
        </p:nvPicPr>
        <p:blipFill>
          <a:blip r:embed="rId2"/>
          <a:stretch>
            <a:fillRect/>
          </a:stretch>
        </p:blipFill>
        <p:spPr>
          <a:xfrm>
            <a:off x="539234" y="1759981"/>
            <a:ext cx="8853552" cy="39290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786114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２．１．１　</a:t>
            </a:r>
            <a:r>
              <a:rPr lang="ja-JP" altLang="en-US" dirty="0" smtClean="0"/>
              <a:t>四日目のシンポジウムプログラム</a:t>
            </a:r>
            <a:endParaRPr kumimoji="1" lang="ja-JP" altLang="en-US" dirty="0"/>
          </a:p>
        </p:txBody>
      </p:sp>
      <p:sp>
        <p:nvSpPr>
          <p:cNvPr id="3" name="コンテンツ プレースホルダー 2"/>
          <p:cNvSpPr>
            <a:spLocks noGrp="1"/>
          </p:cNvSpPr>
          <p:nvPr>
            <p:ph sz="quarter" idx="10"/>
          </p:nvPr>
        </p:nvSpPr>
        <p:spPr/>
        <p:txBody>
          <a:bodyPr/>
          <a:lstStyle/>
          <a:p>
            <a:endParaRPr lang="en-US" altLang="ja-JP" dirty="0"/>
          </a:p>
          <a:p>
            <a:endParaRPr lang="ja-JP" altLang="en-US" dirty="0"/>
          </a:p>
        </p:txBody>
      </p:sp>
      <p:pic>
        <p:nvPicPr>
          <p:cNvPr id="4" name="図 3"/>
          <p:cNvPicPr>
            <a:picLocks noChangeAspect="1"/>
          </p:cNvPicPr>
          <p:nvPr/>
        </p:nvPicPr>
        <p:blipFill>
          <a:blip r:embed="rId2"/>
          <a:stretch>
            <a:fillRect/>
          </a:stretch>
        </p:blipFill>
        <p:spPr>
          <a:xfrm>
            <a:off x="711962" y="1454929"/>
            <a:ext cx="8482075" cy="39481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609410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２．１．１　</a:t>
            </a:r>
            <a:r>
              <a:rPr lang="ja-JP" altLang="en-US" dirty="0" smtClean="0"/>
              <a:t>四日目のシンポジウムプログラム</a:t>
            </a:r>
            <a:endParaRPr kumimoji="1" lang="ja-JP" altLang="en-US" dirty="0"/>
          </a:p>
        </p:txBody>
      </p:sp>
      <p:sp>
        <p:nvSpPr>
          <p:cNvPr id="3" name="コンテンツ プレースホルダー 2"/>
          <p:cNvSpPr>
            <a:spLocks noGrp="1"/>
          </p:cNvSpPr>
          <p:nvPr>
            <p:ph sz="quarter" idx="10"/>
          </p:nvPr>
        </p:nvSpPr>
        <p:spPr/>
        <p:txBody>
          <a:bodyPr/>
          <a:lstStyle/>
          <a:p>
            <a:endParaRPr lang="en-US" altLang="ja-JP" dirty="0"/>
          </a:p>
          <a:p>
            <a:endParaRPr lang="ja-JP" altLang="en-US" dirty="0"/>
          </a:p>
        </p:txBody>
      </p:sp>
      <p:pic>
        <p:nvPicPr>
          <p:cNvPr id="5" name="図 4"/>
          <p:cNvPicPr>
            <a:picLocks noChangeAspect="1"/>
          </p:cNvPicPr>
          <p:nvPr/>
        </p:nvPicPr>
        <p:blipFill>
          <a:blip r:embed="rId2"/>
          <a:stretch>
            <a:fillRect/>
          </a:stretch>
        </p:blipFill>
        <p:spPr>
          <a:xfrm>
            <a:off x="521461" y="1528107"/>
            <a:ext cx="8863077" cy="30623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テキスト ボックス 5"/>
          <p:cNvSpPr txBox="1"/>
          <p:nvPr/>
        </p:nvSpPr>
        <p:spPr>
          <a:xfrm>
            <a:off x="572494" y="5383033"/>
            <a:ext cx="5899868" cy="646331"/>
          </a:xfrm>
          <a:prstGeom prst="rect">
            <a:avLst/>
          </a:prstGeom>
          <a:noFill/>
        </p:spPr>
        <p:txBody>
          <a:bodyPr wrap="square" rtlCol="0">
            <a:spAutoFit/>
          </a:bodyPr>
          <a:lstStyle/>
          <a:p>
            <a:r>
              <a:rPr kumimoji="1" lang="ja-JP" altLang="en-US" dirty="0" smtClean="0"/>
              <a:t>そのほかにも、いろんなイベントが行われた</a:t>
            </a:r>
            <a:endParaRPr kumimoji="1" lang="en-US" altLang="ja-JP" dirty="0" smtClean="0"/>
          </a:p>
          <a:p>
            <a:r>
              <a:rPr kumimoji="1" lang="ja-JP" altLang="en-US" dirty="0" smtClean="0"/>
              <a:t>詳細は「</a:t>
            </a:r>
            <a:r>
              <a:rPr kumimoji="1" lang="en-US" altLang="ja-JP" dirty="0"/>
              <a:t>http://www.finsum.jp/ja/symposium/</a:t>
            </a:r>
            <a:r>
              <a:rPr kumimoji="1" lang="ja-JP" altLang="en-US" dirty="0" smtClean="0"/>
              <a:t>」</a:t>
            </a:r>
            <a:endParaRPr kumimoji="1" lang="ja-JP" altLang="en-US" dirty="0"/>
          </a:p>
        </p:txBody>
      </p:sp>
    </p:spTree>
    <p:extLst>
      <p:ext uri="{BB962C8B-B14F-4D97-AF65-F5344CB8AC3E}">
        <p14:creationId xmlns:p14="http://schemas.microsoft.com/office/powerpoint/2010/main" val="3698543012"/>
      </p:ext>
    </p:extLst>
  </p:cSld>
  <p:clrMapOvr>
    <a:masterClrMapping/>
  </p:clrMapOvr>
  <p:timing>
    <p:tnLst>
      <p:par>
        <p:cTn id="1" dur="indefinite" restart="never" nodeType="tmRoot"/>
      </p:par>
    </p:tnLst>
  </p:timing>
</p:sld>
</file>

<file path=ppt/theme/theme1.xml><?xml version="1.0" encoding="utf-8"?>
<a:theme xmlns:a="http://schemas.openxmlformats.org/drawingml/2006/main" name="ひな形">
  <a:themeElements>
    <a:clrScheme name="NTTDATA2012">
      <a:dk1>
        <a:srgbClr val="000000"/>
      </a:dk1>
      <a:lt1>
        <a:srgbClr val="FFFFFF"/>
      </a:lt1>
      <a:dk2>
        <a:srgbClr val="333333"/>
      </a:dk2>
      <a:lt2>
        <a:srgbClr val="E1E7F3"/>
      </a:lt2>
      <a:accent1>
        <a:srgbClr val="C2CEE6"/>
      </a:accent1>
      <a:accent2>
        <a:srgbClr val="6785C1"/>
      </a:accent2>
      <a:accent3>
        <a:srgbClr val="0F1C50"/>
      </a:accent3>
      <a:accent4>
        <a:srgbClr val="0080B1"/>
      </a:accent4>
      <a:accent5>
        <a:srgbClr val="E6B600"/>
      </a:accent5>
      <a:accent6>
        <a:srgbClr val="BC4328"/>
      </a:accent6>
      <a:hlink>
        <a:srgbClr val="0000FF"/>
      </a:hlink>
      <a:folHlink>
        <a:srgbClr val="800080"/>
      </a:folHlink>
    </a:clrScheme>
    <a:fontScheme name="NTTDATA 日本語版（創英角）">
      <a:majorFont>
        <a:latin typeface="HGP創英角ｺﾞｼｯｸUB"/>
        <a:ea typeface="HGP創英角ｺﾞｼｯｸUB"/>
        <a:cs typeface=""/>
      </a:majorFont>
      <a:minorFont>
        <a:latin typeface="HGP創英角ｺﾞｼｯｸUB"/>
        <a:ea typeface="HGP創英角ｺﾞｼｯｸUB"/>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2"/>
          </a:solidFill>
        </a:ln>
        <a:effectLst/>
      </a:spPr>
      <a:bodyPr rtlCol="0" anchor="ctr"/>
      <a:lstStyle>
        <a:defPPr algn="ctr">
          <a:defRPr kumimoji="1" dirty="0"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ひな形</Template>
  <TotalTime>6624</TotalTime>
  <Words>550</Words>
  <Application>Microsoft Office PowerPoint</Application>
  <PresentationFormat>A4 210 x 297 mm</PresentationFormat>
  <Paragraphs>171</Paragraphs>
  <Slides>41</Slides>
  <Notes>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41</vt:i4>
      </vt:variant>
    </vt:vector>
  </HeadingPairs>
  <TitlesOfParts>
    <vt:vector size="48" baseType="lpstr">
      <vt:lpstr>HGP創英角ｺﾞｼｯｸUB</vt:lpstr>
      <vt:lpstr>HGP創英角ｺﾞｼｯｸUB 本文</vt:lpstr>
      <vt:lpstr>ＭＳ Ｐゴシック</vt:lpstr>
      <vt:lpstr>Arial</vt:lpstr>
      <vt:lpstr>Calibri</vt:lpstr>
      <vt:lpstr>Wingdings</vt:lpstr>
      <vt:lpstr>ひな形</vt:lpstr>
      <vt:lpstr>PowerPoint プレゼンテーション</vt:lpstr>
      <vt:lpstr>目次</vt:lpstr>
      <vt:lpstr>１．イベント概要</vt:lpstr>
      <vt:lpstr>１．イベント概要</vt:lpstr>
      <vt:lpstr>２．内容紹介＆感想</vt:lpstr>
      <vt:lpstr>２．1 初日（易）</vt:lpstr>
      <vt:lpstr>２．１．１　四日目のシンポジウムプログラム</vt:lpstr>
      <vt:lpstr>２．１．１　四日目のシンポジウムプログラム</vt:lpstr>
      <vt:lpstr>２．１．１　四日目のシンポジウムプログラム</vt:lpstr>
      <vt:lpstr>２．１．１　四日目のシンポジウムプログラム</vt:lpstr>
      <vt:lpstr>２．１．１　四日目のシンポジウムプログラム</vt:lpstr>
      <vt:lpstr>２．１．２　報告内容と感想</vt:lpstr>
      <vt:lpstr>２．１．２　報告内容と感想</vt:lpstr>
      <vt:lpstr>２．１．２　報告内容と感想</vt:lpstr>
      <vt:lpstr>２．１．２　報告内容と感想</vt:lpstr>
      <vt:lpstr>２．１．２　報告内容と感想</vt:lpstr>
      <vt:lpstr>２．１．２　報告内容と感想</vt:lpstr>
      <vt:lpstr>２．１．２　報告内容と感想</vt:lpstr>
      <vt:lpstr>２．１．２　報告内容と感想</vt:lpstr>
      <vt:lpstr>２．１．２　報告内容と感想</vt:lpstr>
      <vt:lpstr>２．１．２　報告内容と感想</vt:lpstr>
      <vt:lpstr>２．１．２　報告内容と感想</vt:lpstr>
      <vt:lpstr>２．１．２　報告内容と感想</vt:lpstr>
      <vt:lpstr>２．１．２　今後の展望</vt:lpstr>
      <vt:lpstr>２．１．２　今後の展望</vt:lpstr>
      <vt:lpstr>Fintech人材が働き続ける組織とは？</vt:lpstr>
      <vt:lpstr>２．1 初日（易）</vt:lpstr>
      <vt:lpstr>PROGRAM. １</vt:lpstr>
      <vt:lpstr>PROGRAM. １</vt:lpstr>
      <vt:lpstr>PROGRAM. １</vt:lpstr>
      <vt:lpstr>PROGRAM. １</vt:lpstr>
      <vt:lpstr>PROGRAM. １</vt:lpstr>
      <vt:lpstr>PROGRAM. ２</vt:lpstr>
      <vt:lpstr>PROGRAM. ３</vt:lpstr>
      <vt:lpstr>PROGRAM. ３</vt:lpstr>
      <vt:lpstr>PROGRAM. ４</vt:lpstr>
      <vt:lpstr>PROGRAM. 5</vt:lpstr>
      <vt:lpstr>PROGRAM. 6</vt:lpstr>
      <vt:lpstr>PROGRAM. 6</vt:lpstr>
      <vt:lpstr>PROGRAM. 6</vt:lpstr>
      <vt:lpstr>PowerPoint プレゼンテーション</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タイトルを１～２行で入力 （長文の場合はフォントサイズを縮小）</dc:title>
  <dc:creator>黄　新</dc:creator>
  <cp:lastModifiedBy>WANG HONGCHUN</cp:lastModifiedBy>
  <cp:revision>606</cp:revision>
  <cp:lastPrinted>2011-11-22T23:58:23Z</cp:lastPrinted>
  <dcterms:created xsi:type="dcterms:W3CDTF">2013-09-11T05:27:19Z</dcterms:created>
  <dcterms:modified xsi:type="dcterms:W3CDTF">2018-10-21T15:44:36Z</dcterms:modified>
</cp:coreProperties>
</file>